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320" r:id="rId5"/>
    <p:sldId id="431" r:id="rId6"/>
    <p:sldId id="384" r:id="rId7"/>
    <p:sldId id="386" r:id="rId8"/>
    <p:sldId id="387" r:id="rId9"/>
    <p:sldId id="421" r:id="rId10"/>
    <p:sldId id="397" r:id="rId11"/>
    <p:sldId id="399" r:id="rId12"/>
    <p:sldId id="400" r:id="rId13"/>
    <p:sldId id="401" r:id="rId14"/>
    <p:sldId id="413" r:id="rId15"/>
    <p:sldId id="388" r:id="rId16"/>
    <p:sldId id="402" r:id="rId17"/>
    <p:sldId id="403" r:id="rId18"/>
    <p:sldId id="420" r:id="rId19"/>
    <p:sldId id="425" r:id="rId20"/>
    <p:sldId id="426" r:id="rId21"/>
    <p:sldId id="422" r:id="rId22"/>
    <p:sldId id="424" r:id="rId23"/>
    <p:sldId id="423" r:id="rId24"/>
    <p:sldId id="404" r:id="rId25"/>
    <p:sldId id="405" r:id="rId26"/>
    <p:sldId id="429" r:id="rId27"/>
    <p:sldId id="427" r:id="rId28"/>
    <p:sldId id="428" r:id="rId29"/>
    <p:sldId id="406" r:id="rId30"/>
    <p:sldId id="410" r:id="rId31"/>
    <p:sldId id="407" r:id="rId32"/>
    <p:sldId id="408" r:id="rId33"/>
    <p:sldId id="366"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2" autoAdjust="0"/>
    <p:restoredTop sz="86471" autoAdjust="0"/>
  </p:normalViewPr>
  <p:slideViewPr>
    <p:cSldViewPr snapToGrid="0">
      <p:cViewPr varScale="1">
        <p:scale>
          <a:sx n="62" d="100"/>
          <a:sy n="62" d="100"/>
        </p:scale>
        <p:origin x="25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5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46492"/>
            <a:ext cx="3574327" cy="466434"/>
          </a:xfrm>
          <a:prstGeom prst="rect">
            <a:avLst/>
          </a:prstGeom>
        </p:spPr>
        <p:txBody>
          <a:bodyPr vert="horz" lIns="93150" tIns="46576" rIns="93150" bIns="46576" rtlCol="0"/>
          <a:lstStyle>
            <a:lvl1pPr algn="l">
              <a:defRPr sz="1200"/>
            </a:lvl1pPr>
          </a:lstStyle>
          <a:p>
            <a:r>
              <a:rPr lang="en-US"/>
              <a:t>Department of General Services Capital Grants  </a:t>
            </a:r>
            <a:endParaRPr lang="en-US" dirty="0"/>
          </a:p>
        </p:txBody>
      </p:sp>
      <p:sp>
        <p:nvSpPr>
          <p:cNvPr id="3" name="Date Placeholder 2"/>
          <p:cNvSpPr>
            <a:spLocks noGrp="1"/>
          </p:cNvSpPr>
          <p:nvPr>
            <p:ph type="dt" sz="quarter" idx="1"/>
          </p:nvPr>
        </p:nvSpPr>
        <p:spPr>
          <a:xfrm>
            <a:off x="3970938" y="246492"/>
            <a:ext cx="3037840" cy="466434"/>
          </a:xfrm>
          <a:prstGeom prst="rect">
            <a:avLst/>
          </a:prstGeom>
        </p:spPr>
        <p:txBody>
          <a:bodyPr vert="horz" lIns="93150" tIns="46576" rIns="93150" bIns="46576" rtlCol="0"/>
          <a:lstStyle>
            <a:lvl1pPr algn="r">
              <a:defRPr sz="1200"/>
            </a:lvl1pPr>
          </a:lstStyle>
          <a:p>
            <a:r>
              <a:rPr lang="en-US"/>
              <a:t>3/12/2020</a:t>
            </a:r>
            <a:endParaRPr lang="en-US" dirty="0"/>
          </a:p>
        </p:txBody>
      </p:sp>
      <p:sp>
        <p:nvSpPr>
          <p:cNvPr id="4" name="Footer Placeholder 3"/>
          <p:cNvSpPr>
            <a:spLocks noGrp="1"/>
          </p:cNvSpPr>
          <p:nvPr>
            <p:ph type="ftr" sz="quarter" idx="2"/>
          </p:nvPr>
        </p:nvSpPr>
        <p:spPr>
          <a:xfrm>
            <a:off x="0" y="8548265"/>
            <a:ext cx="3037840" cy="466433"/>
          </a:xfrm>
          <a:prstGeom prst="rect">
            <a:avLst/>
          </a:prstGeom>
        </p:spPr>
        <p:txBody>
          <a:bodyPr vert="horz" lIns="93150" tIns="46576" rIns="93150" bIns="46576" rtlCol="0" anchor="b"/>
          <a:lstStyle>
            <a:lvl1pPr algn="l">
              <a:defRPr sz="1200"/>
            </a:lvl1pPr>
          </a:lstStyle>
          <a:p>
            <a:r>
              <a:rPr lang="en-US"/>
              <a:t>Capital Grants &amp; Loans Division </a:t>
            </a:r>
            <a:endParaRPr lang="en-US" dirty="0"/>
          </a:p>
        </p:txBody>
      </p:sp>
      <p:sp>
        <p:nvSpPr>
          <p:cNvPr id="5" name="Slide Number Placeholder 4"/>
          <p:cNvSpPr>
            <a:spLocks noGrp="1"/>
          </p:cNvSpPr>
          <p:nvPr>
            <p:ph type="sldNum" sz="quarter" idx="3"/>
          </p:nvPr>
        </p:nvSpPr>
        <p:spPr>
          <a:xfrm>
            <a:off x="3970938" y="8548265"/>
            <a:ext cx="3037840" cy="466433"/>
          </a:xfrm>
          <a:prstGeom prst="rect">
            <a:avLst/>
          </a:prstGeom>
        </p:spPr>
        <p:txBody>
          <a:bodyPr vert="horz" lIns="93150" tIns="46576" rIns="93150" bIns="46576" rtlCol="0" anchor="b"/>
          <a:lstStyle>
            <a:lvl1pPr algn="r">
              <a:defRPr sz="1200"/>
            </a:lvl1pPr>
          </a:lstStyle>
          <a:p>
            <a:fld id="{06BA3D76-883A-4144-8A59-EBB24E1CE842}" type="slidenum">
              <a:rPr lang="en-US" smtClean="0"/>
              <a:t>‹#›</a:t>
            </a:fld>
            <a:endParaRPr lang="en-US"/>
          </a:p>
        </p:txBody>
      </p:sp>
    </p:spTree>
    <p:extLst>
      <p:ext uri="{BB962C8B-B14F-4D97-AF65-F5344CB8AC3E}">
        <p14:creationId xmlns:p14="http://schemas.microsoft.com/office/powerpoint/2010/main" val="42363150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5743"/>
          </a:xfrm>
          <a:prstGeom prst="rect">
            <a:avLst/>
          </a:prstGeom>
        </p:spPr>
        <p:txBody>
          <a:bodyPr vert="horz" lIns="88126" tIns="44064" rIns="88126" bIns="44064" rtlCol="0"/>
          <a:lstStyle>
            <a:lvl1pPr algn="l">
              <a:defRPr sz="1200"/>
            </a:lvl1pPr>
          </a:lstStyle>
          <a:p>
            <a:r>
              <a:rPr lang="en-US"/>
              <a:t>Department of General Services Capital Grants  </a:t>
            </a:r>
          </a:p>
        </p:txBody>
      </p:sp>
      <p:sp>
        <p:nvSpPr>
          <p:cNvPr id="3" name="Date Placeholder 2"/>
          <p:cNvSpPr>
            <a:spLocks noGrp="1"/>
          </p:cNvSpPr>
          <p:nvPr>
            <p:ph type="dt" idx="1"/>
          </p:nvPr>
        </p:nvSpPr>
        <p:spPr>
          <a:xfrm>
            <a:off x="3970736" y="0"/>
            <a:ext cx="3038145" cy="465743"/>
          </a:xfrm>
          <a:prstGeom prst="rect">
            <a:avLst/>
          </a:prstGeom>
        </p:spPr>
        <p:txBody>
          <a:bodyPr vert="horz" lIns="88126" tIns="44064" rIns="88126" bIns="44064" rtlCol="0"/>
          <a:lstStyle>
            <a:lvl1pPr algn="r">
              <a:defRPr sz="1200"/>
            </a:lvl1pPr>
          </a:lstStyle>
          <a:p>
            <a:r>
              <a:rPr lang="en-US"/>
              <a:t>3/12/2020</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26" tIns="44064" rIns="88126" bIns="44064" rtlCol="0" anchor="ctr"/>
          <a:lstStyle/>
          <a:p>
            <a:endParaRPr lang="en-US"/>
          </a:p>
        </p:txBody>
      </p:sp>
      <p:sp>
        <p:nvSpPr>
          <p:cNvPr id="5" name="Notes Placeholder 4"/>
          <p:cNvSpPr>
            <a:spLocks noGrp="1"/>
          </p:cNvSpPr>
          <p:nvPr>
            <p:ph type="body" sz="quarter" idx="3"/>
          </p:nvPr>
        </p:nvSpPr>
        <p:spPr>
          <a:xfrm>
            <a:off x="701347" y="4474511"/>
            <a:ext cx="5607711" cy="3659842"/>
          </a:xfrm>
          <a:prstGeom prst="rect">
            <a:avLst/>
          </a:prstGeom>
        </p:spPr>
        <p:txBody>
          <a:bodyPr vert="horz" lIns="88126" tIns="44064" rIns="88126" bIns="4406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62"/>
            <a:ext cx="3038145" cy="465742"/>
          </a:xfrm>
          <a:prstGeom prst="rect">
            <a:avLst/>
          </a:prstGeom>
        </p:spPr>
        <p:txBody>
          <a:bodyPr vert="horz" lIns="88126" tIns="44064" rIns="88126" bIns="44064" rtlCol="0" anchor="b"/>
          <a:lstStyle>
            <a:lvl1pPr algn="l">
              <a:defRPr sz="1200"/>
            </a:lvl1pPr>
          </a:lstStyle>
          <a:p>
            <a:r>
              <a:rPr lang="en-US"/>
              <a:t>Capital Grants &amp; Loans Division </a:t>
            </a:r>
          </a:p>
        </p:txBody>
      </p:sp>
      <p:sp>
        <p:nvSpPr>
          <p:cNvPr id="7" name="Slide Number Placeholder 6"/>
          <p:cNvSpPr>
            <a:spLocks noGrp="1"/>
          </p:cNvSpPr>
          <p:nvPr>
            <p:ph type="sldNum" sz="quarter" idx="5"/>
          </p:nvPr>
        </p:nvSpPr>
        <p:spPr>
          <a:xfrm>
            <a:off x="3970736" y="8830662"/>
            <a:ext cx="3038145" cy="465742"/>
          </a:xfrm>
          <a:prstGeom prst="rect">
            <a:avLst/>
          </a:prstGeom>
        </p:spPr>
        <p:txBody>
          <a:bodyPr vert="horz" lIns="88126" tIns="44064" rIns="88126" bIns="44064" rtlCol="0" anchor="b"/>
          <a:lstStyle>
            <a:lvl1pPr algn="r">
              <a:defRPr sz="1200"/>
            </a:lvl1pPr>
          </a:lstStyle>
          <a:p>
            <a:fld id="{AB47C018-F319-4350-9EFD-CCC22E8CA54A}" type="slidenum">
              <a:rPr lang="en-US" smtClean="0"/>
              <a:t>‹#›</a:t>
            </a:fld>
            <a:endParaRPr lang="en-US"/>
          </a:p>
        </p:txBody>
      </p:sp>
    </p:spTree>
    <p:extLst>
      <p:ext uri="{BB962C8B-B14F-4D97-AF65-F5344CB8AC3E}">
        <p14:creationId xmlns:p14="http://schemas.microsoft.com/office/powerpoint/2010/main" val="247895823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7C018-F319-4350-9EFD-CCC22E8CA54A}" type="slidenum">
              <a:rPr lang="en-US" smtClean="0"/>
              <a:t>1</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337309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11</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3416723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7C018-F319-4350-9EFD-CCC22E8CA54A}" type="slidenum">
              <a:rPr lang="en-US" smtClean="0"/>
              <a:t>12</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359358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13</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189546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14</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354910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15</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2007564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16</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2333396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17</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2217777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18</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998062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19</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98525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20</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286512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7C018-F319-4350-9EFD-CCC22E8CA54A}" type="slidenum">
              <a:rPr lang="en-US" smtClean="0"/>
              <a:t>3</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763896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21</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315665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22</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1753654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24</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224232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25</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3529114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26</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2832041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27</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755901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28</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1340326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29</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3931008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30A0D5-012E-4A9B-BBF3-D6B10ED0B756}" type="slidenum">
              <a:rPr lang="en-US" smtClean="0"/>
              <a:t>30</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244060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7C018-F319-4350-9EFD-CCC22E8CA54A}" type="slidenum">
              <a:rPr lang="en-US" smtClean="0"/>
              <a:t>4</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331354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7C018-F319-4350-9EFD-CCC22E8CA54A}" type="slidenum">
              <a:rPr lang="en-US" smtClean="0"/>
              <a:t>5</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347872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Capital Grants &amp; Loans Division </a:t>
            </a:r>
          </a:p>
        </p:txBody>
      </p:sp>
      <p:sp>
        <p:nvSpPr>
          <p:cNvPr id="6" name="Slide Number Placeholder 5"/>
          <p:cNvSpPr>
            <a:spLocks noGrp="1"/>
          </p:cNvSpPr>
          <p:nvPr>
            <p:ph type="sldNum" sz="quarter" idx="12"/>
          </p:nvPr>
        </p:nvSpPr>
        <p:spPr/>
        <p:txBody>
          <a:bodyPr/>
          <a:lstStyle/>
          <a:p>
            <a:fld id="{AB47C018-F319-4350-9EFD-CCC22E8CA54A}" type="slidenum">
              <a:rPr lang="en-US" smtClean="0"/>
              <a:t>6</a:t>
            </a:fld>
            <a:endParaRPr lang="en-US"/>
          </a:p>
        </p:txBody>
      </p:sp>
      <p:sp>
        <p:nvSpPr>
          <p:cNvPr id="7" name="Date Placeholder 6"/>
          <p:cNvSpPr>
            <a:spLocks noGrp="1"/>
          </p:cNvSpPr>
          <p:nvPr>
            <p:ph type="dt" idx="13"/>
          </p:nvPr>
        </p:nvSpPr>
        <p:spPr/>
        <p:txBody>
          <a:bodyPr/>
          <a:lstStyle/>
          <a:p>
            <a:r>
              <a:rPr lang="en-US"/>
              <a:t>3/12/2020</a:t>
            </a:r>
          </a:p>
        </p:txBody>
      </p:sp>
    </p:spTree>
    <p:extLst>
      <p:ext uri="{BB962C8B-B14F-4D97-AF65-F5344CB8AC3E}">
        <p14:creationId xmlns:p14="http://schemas.microsoft.com/office/powerpoint/2010/main" val="258124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7C018-F319-4350-9EFD-CCC22E8CA54A}" type="slidenum">
              <a:rPr lang="en-US" smtClean="0"/>
              <a:t>7</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333426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7C018-F319-4350-9EFD-CCC22E8CA54A}" type="slidenum">
              <a:rPr lang="en-US" smtClean="0"/>
              <a:t>8</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413563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7C018-F319-4350-9EFD-CCC22E8CA54A}" type="slidenum">
              <a:rPr lang="en-US" smtClean="0"/>
              <a:t>9</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377165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7C018-F319-4350-9EFD-CCC22E8CA54A}" type="slidenum">
              <a:rPr lang="en-US" smtClean="0"/>
              <a:t>10</a:t>
            </a:fld>
            <a:endParaRPr lang="en-US"/>
          </a:p>
        </p:txBody>
      </p:sp>
      <p:sp>
        <p:nvSpPr>
          <p:cNvPr id="8" name="Footer Placeholder 7"/>
          <p:cNvSpPr>
            <a:spLocks noGrp="1"/>
          </p:cNvSpPr>
          <p:nvPr>
            <p:ph type="ftr" sz="quarter" idx="12"/>
          </p:nvPr>
        </p:nvSpPr>
        <p:spPr/>
        <p:txBody>
          <a:bodyPr/>
          <a:lstStyle/>
          <a:p>
            <a:r>
              <a:rPr lang="en-US"/>
              <a:t>Capital Grants &amp; Loans Division </a:t>
            </a:r>
          </a:p>
        </p:txBody>
      </p:sp>
      <p:sp>
        <p:nvSpPr>
          <p:cNvPr id="5" name="Date Placeholder 4"/>
          <p:cNvSpPr>
            <a:spLocks noGrp="1"/>
          </p:cNvSpPr>
          <p:nvPr>
            <p:ph type="dt" idx="14"/>
          </p:nvPr>
        </p:nvSpPr>
        <p:spPr/>
        <p:txBody>
          <a:bodyPr/>
          <a:lstStyle/>
          <a:p>
            <a:r>
              <a:rPr lang="en-US"/>
              <a:t>3/12/2020</a:t>
            </a:r>
          </a:p>
        </p:txBody>
      </p:sp>
    </p:spTree>
    <p:extLst>
      <p:ext uri="{BB962C8B-B14F-4D97-AF65-F5344CB8AC3E}">
        <p14:creationId xmlns:p14="http://schemas.microsoft.com/office/powerpoint/2010/main" val="116487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A3E39A-7A18-4949-AFD9-B3708567EB66}" type="datetime1">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361824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CBB52-9C97-44F7-B713-B38E45663061}" type="datetime1">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54992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E009A-A97A-4248-8FEE-B93883774216}" type="datetime1">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246589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B2572-376D-4664-A563-0040A7449142}" type="datetime1">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7944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633F9-EC23-4AEE-BDFE-FD2D5C94697C}" type="datetime1">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4345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F24B6D-FA27-4729-A10B-74E14042D66E}" type="datetime1">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104190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5490CC-F599-4E93-B9B6-879A2AFFA93D}" type="datetime1">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340237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52AC7-29F7-460C-BF41-EE50EB1D4B3D}" type="datetime1">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66755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04C03-5674-4C9D-AD92-B4A5263757BD}" type="datetime1">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75024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14BF2E-4EC1-448C-A21A-4F9D5838485C}" type="datetime1">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333325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D8F41A-7C63-431C-BD3F-C6176A46A160}" type="datetime1">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EBE6-46AA-466C-BD38-284E78E604B3}" type="slidenum">
              <a:rPr lang="en-US" smtClean="0"/>
              <a:t>‹#›</a:t>
            </a:fld>
            <a:endParaRPr lang="en-US"/>
          </a:p>
        </p:txBody>
      </p:sp>
    </p:spTree>
    <p:extLst>
      <p:ext uri="{BB962C8B-B14F-4D97-AF65-F5344CB8AC3E}">
        <p14:creationId xmlns:p14="http://schemas.microsoft.com/office/powerpoint/2010/main" val="406607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B1C32-B317-4D1A-B070-7D602778A334}" type="datetime1">
              <a:rPr lang="en-US" smtClean="0"/>
              <a:t>4/27/2021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DEBE6-46AA-466C-BD38-284E78E604B3}" type="slidenum">
              <a:rPr lang="en-US" smtClean="0"/>
              <a:t>‹#›</a:t>
            </a:fld>
            <a:endParaRPr lang="en-US"/>
          </a:p>
        </p:txBody>
      </p:sp>
    </p:spTree>
    <p:extLst>
      <p:ext uri="{BB962C8B-B14F-4D97-AF65-F5344CB8AC3E}">
        <p14:creationId xmlns:p14="http://schemas.microsoft.com/office/powerpoint/2010/main" val="352724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dgs.maryland.gov/Documents/grants/cglbook.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7.em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jpeg"/><Relationship Id="rId5" Type="http://schemas.openxmlformats.org/officeDocument/2006/relationships/hyperlink" Target="http://www.bpw.state.md.us/" TargetMode="Externa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oleObject" Target="../embeddings/oleObject3.bin"/><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mailto:dgs.capitalgrants@Maryland.gov" TargetMode="External"/><Relationship Id="rId5" Type="http://schemas.openxmlformats.org/officeDocument/2006/relationships/image" Target="../media/image1.jpe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xml"/><Relationship Id="rId7" Type="http://schemas.openxmlformats.org/officeDocument/2006/relationships/hyperlink" Target="https://dgs.maryland.gov/Pages/Grants/Booklet.aspx"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gs.maryland.gov/Documents/grants/LegislativeBondInitiative.pdf" TargetMode="External"/><Relationship Id="rId5" Type="http://schemas.openxmlformats.org/officeDocument/2006/relationships/image" Target="../media/image1.jpe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mgaleg.maryland.gov/mgawebsite"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mgaleg.maryland.gov/mgawebsite/Budget/BondInitiatives"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p:nvPr/>
        </p:nvSpPr>
        <p:spPr>
          <a:xfrm>
            <a:off x="503957" y="1834644"/>
            <a:ext cx="11107881" cy="187064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marL="0" marR="0" algn="ctr">
              <a:lnSpc>
                <a:spcPct val="107000"/>
              </a:lnSpc>
              <a:spcBef>
                <a:spcPts val="0"/>
              </a:spcBef>
              <a:spcAft>
                <a:spcPts val="800"/>
              </a:spcAft>
            </a:pPr>
            <a:r>
              <a:rPr lang="en-US" sz="5400" b="1" dirty="0">
                <a:ln>
                  <a:noFill/>
                </a:ln>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Maryland Capital Grantees Workshop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flipV="1">
            <a:off x="218209" y="3798940"/>
            <a:ext cx="11679381" cy="86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18208" y="4771736"/>
            <a:ext cx="11679381" cy="86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78813" y="3969378"/>
            <a:ext cx="11679381" cy="7364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400" i="1" dirty="0">
                <a:latin typeface="Footlight MT Light" panose="0204060206030A020304" pitchFamily="18" charset="0"/>
                <a:ea typeface="Calibri" panose="020F0502020204030204" pitchFamily="34" charset="0"/>
                <a:cs typeface="Times New Roman" panose="02020603050405020304" pitchFamily="18" charset="0"/>
              </a:rPr>
              <a:t>“Demystifying the Capital Grants Process”</a:t>
            </a:r>
            <a:endParaRPr lang="en-US" sz="2400" i="1" dirty="0">
              <a:effectLs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945" y="473649"/>
            <a:ext cx="2068528" cy="1289249"/>
          </a:xfrm>
          <a:prstGeom prst="rect">
            <a:avLst/>
          </a:prstGeom>
        </p:spPr>
      </p:pic>
      <p:sp>
        <p:nvSpPr>
          <p:cNvPr id="10" name="TextBox 9"/>
          <p:cNvSpPr txBox="1"/>
          <p:nvPr/>
        </p:nvSpPr>
        <p:spPr>
          <a:xfrm>
            <a:off x="6473952" y="5421366"/>
            <a:ext cx="5137886" cy="369332"/>
          </a:xfrm>
          <a:prstGeom prst="rect">
            <a:avLst/>
          </a:prstGeom>
          <a:noFill/>
        </p:spPr>
        <p:txBody>
          <a:bodyPr wrap="square" rtlCol="0">
            <a:spAutoFit/>
          </a:bodyPr>
          <a:lstStyle/>
          <a:p>
            <a:r>
              <a:rPr lang="en-US" dirty="0">
                <a:latin typeface="Cambria" panose="02040503050406030204" pitchFamily="18" charset="0"/>
              </a:rPr>
              <a:t>Capital Grants &amp; Loans Division</a:t>
            </a:r>
          </a:p>
        </p:txBody>
      </p:sp>
    </p:spTree>
    <p:extLst>
      <p:ext uri="{BB962C8B-B14F-4D97-AF65-F5344CB8AC3E}">
        <p14:creationId xmlns:p14="http://schemas.microsoft.com/office/powerpoint/2010/main" val="747372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548241" y="509155"/>
            <a:ext cx="10214263" cy="664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Capital Grant Projects</a:t>
            </a:r>
            <a:endParaRPr lang="en-US" sz="3400" dirty="0">
              <a:solidFill>
                <a:srgbClr val="C00000"/>
              </a:solidFill>
              <a:effectLst/>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sp>
        <p:nvSpPr>
          <p:cNvPr id="28" name="TextBox 27"/>
          <p:cNvSpPr txBox="1"/>
          <p:nvPr/>
        </p:nvSpPr>
        <p:spPr>
          <a:xfrm>
            <a:off x="1649069" y="1608042"/>
            <a:ext cx="9253710" cy="461665"/>
          </a:xfrm>
          <a:prstGeom prst="rect">
            <a:avLst/>
          </a:prstGeom>
          <a:noFill/>
        </p:spPr>
        <p:txBody>
          <a:bodyPr wrap="square" rtlCol="0">
            <a:spAutoFit/>
          </a:bodyPr>
          <a:lstStyle/>
          <a:p>
            <a:pPr algn="ctr"/>
            <a:r>
              <a:rPr lang="en-US" sz="2400" b="1" dirty="0">
                <a:latin typeface="Cambria" panose="02040503050406030204" pitchFamily="18" charset="0"/>
              </a:rPr>
              <a:t>Contracting Opportunities</a:t>
            </a:r>
          </a:p>
        </p:txBody>
      </p:sp>
      <p:sp>
        <p:nvSpPr>
          <p:cNvPr id="10" name="TextBox 9"/>
          <p:cNvSpPr txBox="1"/>
          <p:nvPr/>
        </p:nvSpPr>
        <p:spPr>
          <a:xfrm>
            <a:off x="1548240" y="2328174"/>
            <a:ext cx="9253710" cy="1938992"/>
          </a:xfrm>
          <a:prstGeom prst="rect">
            <a:avLst/>
          </a:prstGeom>
          <a:noFill/>
        </p:spPr>
        <p:txBody>
          <a:bodyPr wrap="square" rtlCol="0">
            <a:spAutoFit/>
          </a:bodyPr>
          <a:lstStyle/>
          <a:p>
            <a:r>
              <a:rPr lang="en-US" sz="2400" dirty="0">
                <a:latin typeface="Cambria" panose="02040503050406030204" pitchFamily="18" charset="0"/>
              </a:rPr>
              <a:t>Grant recipients are responsible for hiring contractors to work on capital projects.</a:t>
            </a:r>
          </a:p>
          <a:p>
            <a:endParaRPr lang="en-US" sz="2400" dirty="0">
              <a:latin typeface="Cambria" panose="02040503050406030204" pitchFamily="18" charset="0"/>
            </a:endParaRPr>
          </a:p>
          <a:p>
            <a:r>
              <a:rPr lang="en-US" sz="2400" dirty="0">
                <a:latin typeface="Cambria" panose="02040503050406030204" pitchFamily="18" charset="0"/>
              </a:rPr>
              <a:t>Contact information is available for all grantee organizations in the Bond Bill Fact Sheet.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905" y="4525633"/>
            <a:ext cx="7916380" cy="1286054"/>
          </a:xfrm>
          <a:prstGeom prst="rect">
            <a:avLst/>
          </a:prstGeom>
        </p:spPr>
      </p:pic>
      <p:sp>
        <p:nvSpPr>
          <p:cNvPr id="5" name="Oval 4"/>
          <p:cNvSpPr/>
          <p:nvPr/>
        </p:nvSpPr>
        <p:spPr>
          <a:xfrm>
            <a:off x="2443147" y="4525633"/>
            <a:ext cx="390292" cy="4701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7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rPr>
              <a:t>First Mile Stable Exhibit Opening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78817"/>
            <a:ext cx="4621396" cy="40629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299" y="1378817"/>
            <a:ext cx="5605502" cy="4062977"/>
          </a:xfrm>
          <a:prstGeom prst="rect">
            <a:avLst/>
          </a:prstGeom>
        </p:spPr>
      </p:pic>
      <p:sp>
        <p:nvSpPr>
          <p:cNvPr id="4" name="Date Placeholder 3"/>
          <p:cNvSpPr>
            <a:spLocks noGrp="1"/>
          </p:cNvSpPr>
          <p:nvPr>
            <p:ph type="dt" sz="half" idx="10"/>
          </p:nvPr>
        </p:nvSpPr>
        <p:spPr/>
        <p:txBody>
          <a:bodyPr/>
          <a:lstStyle/>
          <a:p>
            <a:fld id="{437C8652-1F93-4377-B9CE-541C8E9AE6D7}" type="datetime1">
              <a:rPr lang="en-US" smtClean="0"/>
              <a:t>4/27/2021</a:t>
            </a:fld>
            <a:endParaRPr lang="en-US"/>
          </a:p>
        </p:txBody>
      </p:sp>
    </p:spTree>
    <p:extLst>
      <p:ext uri="{BB962C8B-B14F-4D97-AF65-F5344CB8AC3E}">
        <p14:creationId xmlns:p14="http://schemas.microsoft.com/office/powerpoint/2010/main" val="397648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548241" y="509155"/>
            <a:ext cx="10214263" cy="664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Capital Grant Policies &amp; Requirements</a:t>
            </a:r>
            <a:endParaRPr lang="en-US" sz="3400" dirty="0">
              <a:solidFill>
                <a:srgbClr val="C00000"/>
              </a:solidFill>
              <a:effectLst/>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sp>
        <p:nvSpPr>
          <p:cNvPr id="28" name="TextBox 27"/>
          <p:cNvSpPr txBox="1"/>
          <p:nvPr/>
        </p:nvSpPr>
        <p:spPr>
          <a:xfrm>
            <a:off x="1021443" y="2264864"/>
            <a:ext cx="6591446" cy="3323987"/>
          </a:xfrm>
          <a:prstGeom prst="rect">
            <a:avLst/>
          </a:prstGeom>
          <a:noFill/>
        </p:spPr>
        <p:txBody>
          <a:bodyPr wrap="square" rtlCol="0">
            <a:spAutoFit/>
          </a:bodyPr>
          <a:lstStyle/>
          <a:p>
            <a:r>
              <a:rPr lang="en-US" sz="2400" dirty="0">
                <a:latin typeface="Cambria" panose="02040503050406030204" pitchFamily="18" charset="0"/>
              </a:rPr>
              <a:t>Grant recipients are encouraged to follow State policies and requirements regarding the planning and implementation of capital projects funded by grants to avoid loss of grant funds.</a:t>
            </a:r>
          </a:p>
          <a:p>
            <a:endParaRPr lang="en-US" sz="2400" dirty="0">
              <a:latin typeface="Cambria" panose="02040503050406030204" pitchFamily="18" charset="0"/>
            </a:endParaRPr>
          </a:p>
          <a:p>
            <a:r>
              <a:rPr lang="en-US" sz="2400" dirty="0">
                <a:latin typeface="Cambria" panose="02040503050406030204" pitchFamily="18" charset="0"/>
              </a:rPr>
              <a:t>The online </a:t>
            </a:r>
            <a:r>
              <a:rPr lang="en-US" sz="2400" dirty="0">
                <a:latin typeface="Cambria" panose="02040503050406030204" pitchFamily="18" charset="0"/>
                <a:hlinkClick r:id="rId4"/>
              </a:rPr>
              <a:t>Capital Grants &amp; Loans (CGL) Booklet</a:t>
            </a:r>
            <a:r>
              <a:rPr lang="en-US" sz="2400" dirty="0">
                <a:latin typeface="Cambria" panose="02040503050406030204" pitchFamily="18" charset="0"/>
              </a:rPr>
              <a:t> outlines these policies and requirements.  </a:t>
            </a:r>
          </a:p>
          <a:p>
            <a:endParaRPr lang="en-US" sz="2400" dirty="0">
              <a:latin typeface="Cambria" panose="02040503050406030204" pitchFamily="18" charset="0"/>
            </a:endParaRPr>
          </a:p>
          <a:p>
            <a:r>
              <a:rPr lang="en-US" dirty="0">
                <a:latin typeface="Cambria" panose="02040503050406030204" pitchFamily="18" charset="0"/>
              </a:rPr>
              <a:t>(https://dgs.maryland.gov/Documents/grants/cglbook.pdf)</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3938" y="1277069"/>
            <a:ext cx="4406484" cy="5156198"/>
          </a:xfrm>
          <a:prstGeom prst="rect">
            <a:avLst/>
          </a:prstGeom>
        </p:spPr>
      </p:pic>
    </p:spTree>
    <p:extLst>
      <p:ext uri="{BB962C8B-B14F-4D97-AF65-F5344CB8AC3E}">
        <p14:creationId xmlns:p14="http://schemas.microsoft.com/office/powerpoint/2010/main" val="159892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56" y="365125"/>
            <a:ext cx="9263743" cy="1325563"/>
          </a:xfrm>
        </p:spPr>
        <p:txBody>
          <a:bodyPr/>
          <a:lstStyle/>
          <a:p>
            <a:r>
              <a:rPr lang="en-US"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		Capital Grant Process</a:t>
            </a:r>
            <a:br>
              <a:rPr lang="en-US" dirty="0">
                <a:solidFill>
                  <a:srgbClr val="C00000"/>
                </a:solidFill>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endParaRPr lang="en-US" dirty="0"/>
          </a:p>
          <a:p>
            <a:r>
              <a:rPr lang="en-US" dirty="0">
                <a:latin typeface="Cambria" panose="02040503050406030204" pitchFamily="18" charset="0"/>
              </a:rPr>
              <a:t>Step 1:  Submit Your Grant Information</a:t>
            </a:r>
          </a:p>
          <a:p>
            <a:r>
              <a:rPr lang="en-US" dirty="0">
                <a:latin typeface="Cambria" panose="02040503050406030204" pitchFamily="18" charset="0"/>
              </a:rPr>
              <a:t>Step 2:  Submit Your Procurement/Contract Information</a:t>
            </a:r>
          </a:p>
          <a:p>
            <a:r>
              <a:rPr lang="en-US" dirty="0">
                <a:latin typeface="Cambria" panose="02040503050406030204" pitchFamily="18" charset="0"/>
              </a:rPr>
              <a:t>Step 3:  Submit Proof of Expending Your Matching Fund</a:t>
            </a:r>
          </a:p>
          <a:p>
            <a:r>
              <a:rPr lang="en-US" dirty="0">
                <a:latin typeface="Cambria" panose="02040503050406030204" pitchFamily="18" charset="0"/>
              </a:rPr>
              <a:t>Step 4:  Submit Your Request for Payment </a:t>
            </a:r>
          </a:p>
          <a:p>
            <a:r>
              <a:rPr lang="en-US" dirty="0">
                <a:latin typeface="Cambria" panose="02040503050406030204" pitchFamily="18" charset="0"/>
              </a:rPr>
              <a:t>Step 5:  Submit Your Project Closing Report and photographs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cxnSp>
        <p:nvCxnSpPr>
          <p:cNvPr id="5" name="Straight Connector 4"/>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fld id="{6D27C3D1-79C1-4B1B-83BF-9EAA871ACDE1}" type="datetime1">
              <a:rPr lang="en-US" smtClean="0"/>
              <a:t>4/27/2021</a:t>
            </a:fld>
            <a:endParaRPr lang="en-US"/>
          </a:p>
        </p:txBody>
      </p:sp>
    </p:spTree>
    <p:extLst>
      <p:ext uri="{BB962C8B-B14F-4D97-AF65-F5344CB8AC3E}">
        <p14:creationId xmlns:p14="http://schemas.microsoft.com/office/powerpoint/2010/main" val="263035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8178"/>
          </a:xfrm>
        </p:spPr>
        <p:txBody>
          <a:bodyPr>
            <a:normAutofit/>
          </a:bodyPr>
          <a:lstStyle/>
          <a:p>
            <a:r>
              <a:rPr lang="en-US" sz="32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	Step 1: Submit your Capital Grant Project Information</a:t>
            </a:r>
            <a:endParaRPr lang="en-US" sz="3200" dirty="0"/>
          </a:p>
        </p:txBody>
      </p:sp>
      <p:sp>
        <p:nvSpPr>
          <p:cNvPr id="3" name="Content Placeholder 2"/>
          <p:cNvSpPr>
            <a:spLocks noGrp="1"/>
          </p:cNvSpPr>
          <p:nvPr>
            <p:ph idx="1"/>
          </p:nvPr>
        </p:nvSpPr>
        <p:spPr>
          <a:xfrm>
            <a:off x="838200" y="1484429"/>
            <a:ext cx="10515600" cy="5036011"/>
          </a:xfrm>
        </p:spPr>
        <p:txBody>
          <a:bodyPr>
            <a:normAutofit fontScale="25000" lnSpcReduction="20000"/>
          </a:bodyPr>
          <a:lstStyle/>
          <a:p>
            <a:r>
              <a:rPr lang="en-US" sz="6400" b="1" dirty="0">
                <a:latin typeface="Cambria" panose="02040503050406030204" pitchFamily="18" charset="0"/>
              </a:rPr>
              <a:t>Capital Projects Grant Application  Packet</a:t>
            </a:r>
          </a:p>
          <a:p>
            <a:pPr marL="914400" lvl="1" indent="-457200">
              <a:buAutoNum type="alphaLcPeriod"/>
            </a:pPr>
            <a:r>
              <a:rPr lang="en-US" sz="6400" b="1" dirty="0">
                <a:latin typeface="Cambria" panose="02040503050406030204" pitchFamily="18" charset="0"/>
              </a:rPr>
              <a:t>Complete the grant application </a:t>
            </a:r>
            <a:r>
              <a:rPr lang="en-US" sz="6400" dirty="0">
                <a:latin typeface="Cambria" panose="02040503050406030204" pitchFamily="18" charset="0"/>
              </a:rPr>
              <a:t>ensuring the information is accurate and consistent with Bond Bill Fact sheet and Legislation. </a:t>
            </a:r>
          </a:p>
          <a:p>
            <a:pPr marL="914400" lvl="1" indent="-457200">
              <a:buAutoNum type="alphaLcPeriod"/>
            </a:pPr>
            <a:r>
              <a:rPr lang="en-US" sz="6400" b="1" dirty="0">
                <a:latin typeface="Cambria" panose="02040503050406030204" pitchFamily="18" charset="0"/>
              </a:rPr>
              <a:t>Evidence of Insurance Coverage </a:t>
            </a:r>
          </a:p>
          <a:p>
            <a:pPr marL="1371600" lvl="2" indent="-457200">
              <a:buAutoNum type="arabicPeriod"/>
            </a:pPr>
            <a:r>
              <a:rPr lang="en-US" sz="6400" dirty="0">
                <a:latin typeface="Cambria" panose="02040503050406030204" pitchFamily="18" charset="0"/>
              </a:rPr>
              <a:t>Item of Grant-Funded Property with an original fair market value of $5,000 or more</a:t>
            </a:r>
          </a:p>
          <a:p>
            <a:pPr marL="1371600" lvl="2" indent="-457200">
              <a:buAutoNum type="arabicPeriod"/>
            </a:pPr>
            <a:r>
              <a:rPr lang="en-US" sz="6400" dirty="0">
                <a:latin typeface="Cambria" panose="02040503050406030204" pitchFamily="18" charset="0"/>
              </a:rPr>
              <a:t>Grantee’s Insurer must be authorized to issue the policy in the State of Maryland</a:t>
            </a:r>
          </a:p>
          <a:p>
            <a:pPr marL="1371600" lvl="2" indent="-457200">
              <a:buAutoNum type="arabicPeriod"/>
            </a:pPr>
            <a:r>
              <a:rPr lang="en-US" sz="6400" dirty="0">
                <a:latin typeface="Cambria" panose="02040503050406030204" pitchFamily="18" charset="0"/>
              </a:rPr>
              <a:t>Name the State as an additional loss payee </a:t>
            </a:r>
          </a:p>
          <a:p>
            <a:pPr marL="914400" lvl="2" indent="0">
              <a:buNone/>
            </a:pPr>
            <a:endParaRPr lang="en-US" sz="6400" dirty="0">
              <a:latin typeface="Cambria" panose="02040503050406030204" pitchFamily="18" charset="0"/>
            </a:endParaRPr>
          </a:p>
          <a:p>
            <a:pPr marL="914400" lvl="1" indent="-457200">
              <a:buAutoNum type="alphaLcPeriod" startAt="3"/>
            </a:pPr>
            <a:r>
              <a:rPr lang="en-US" sz="6400" b="1" dirty="0">
                <a:latin typeface="Cambria" panose="02040503050406030204" pitchFamily="18" charset="0"/>
              </a:rPr>
              <a:t>Lease Agreement</a:t>
            </a:r>
            <a:r>
              <a:rPr lang="en-US" sz="6400" dirty="0">
                <a:latin typeface="Cambria" panose="02040503050406030204" pitchFamily="18" charset="0"/>
              </a:rPr>
              <a:t>, if grant-funded property is not owned by the Grantee</a:t>
            </a:r>
          </a:p>
          <a:p>
            <a:pPr marL="914400" lvl="1" indent="-457200">
              <a:buAutoNum type="alphaLcPeriod" startAt="3"/>
            </a:pPr>
            <a:r>
              <a:rPr lang="en-US" sz="6400" b="1" dirty="0">
                <a:latin typeface="Cambria" panose="02040503050406030204" pitchFamily="18" charset="0"/>
              </a:rPr>
              <a:t>Acquisition of Real Property </a:t>
            </a:r>
          </a:p>
          <a:p>
            <a:pPr marL="914400" lvl="1" indent="-457200">
              <a:buAutoNum type="alphaLcPeriod" startAt="3"/>
            </a:pPr>
            <a:r>
              <a:rPr lang="en-US" sz="6400" b="1" dirty="0">
                <a:latin typeface="Cambria" panose="02040503050406030204" pitchFamily="18" charset="0"/>
              </a:rPr>
              <a:t>Affidavits (Lobbying and Religious Purposes)</a:t>
            </a:r>
          </a:p>
          <a:p>
            <a:pPr marL="914400" lvl="1" indent="-457200">
              <a:buAutoNum type="alphaLcPeriod" startAt="3"/>
            </a:pPr>
            <a:r>
              <a:rPr lang="en-US" sz="6400" b="1" dirty="0">
                <a:latin typeface="Cambria" panose="02040503050406030204" pitchFamily="18" charset="0"/>
              </a:rPr>
              <a:t>Maryland Historical Trust</a:t>
            </a:r>
          </a:p>
          <a:p>
            <a:pPr marL="457200" lvl="1" indent="0">
              <a:buNone/>
            </a:pPr>
            <a:endParaRPr lang="en-US" sz="6400" dirty="0">
              <a:latin typeface="Cambria" panose="02040503050406030204" pitchFamily="18" charset="0"/>
            </a:endParaRPr>
          </a:p>
          <a:p>
            <a:r>
              <a:rPr lang="en-US" sz="6400" b="1" dirty="0">
                <a:latin typeface="Cambria" panose="02040503050406030204" pitchFamily="18" charset="0"/>
              </a:rPr>
              <a:t>Matching-Fund Documentation </a:t>
            </a:r>
            <a:r>
              <a:rPr lang="en-US" sz="6400" dirty="0">
                <a:latin typeface="Cambria" panose="02040503050406030204" pitchFamily="18" charset="0"/>
              </a:rPr>
              <a:t>(if your bond bill requires a match)</a:t>
            </a:r>
          </a:p>
          <a:p>
            <a:pPr lvl="1"/>
            <a:r>
              <a:rPr lang="en-US" sz="5600" dirty="0">
                <a:latin typeface="Cambria" panose="02040503050406030204" pitchFamily="18" charset="0"/>
              </a:rPr>
              <a:t>Hard Match </a:t>
            </a:r>
          </a:p>
          <a:p>
            <a:pPr lvl="1"/>
            <a:r>
              <a:rPr lang="en-US" sz="5600" dirty="0">
                <a:latin typeface="Cambria" panose="02040503050406030204" pitchFamily="18" charset="0"/>
              </a:rPr>
              <a:t>Soft Match</a:t>
            </a:r>
          </a:p>
          <a:p>
            <a:r>
              <a:rPr lang="en-US" sz="6400" b="1" dirty="0">
                <a:latin typeface="Cambria" panose="02040503050406030204" pitchFamily="18" charset="0"/>
              </a:rPr>
              <a:t>Capital Projects Grant Agreement</a:t>
            </a:r>
            <a:endParaRPr lang="en-US" sz="6400" dirty="0">
              <a:latin typeface="Cambria" panose="02040503050406030204" pitchFamily="18" charset="0"/>
            </a:endParaRPr>
          </a:p>
          <a:p>
            <a:pPr lvl="1"/>
            <a:endParaRPr lang="en-US" sz="6400" dirty="0">
              <a:latin typeface="Cambria" panose="02040503050406030204" pitchFamily="18" charset="0"/>
            </a:endParaRPr>
          </a:p>
          <a:p>
            <a:r>
              <a:rPr lang="en-US" sz="6400" b="1" dirty="0">
                <a:latin typeface="Cambria" panose="02040503050406030204" pitchFamily="18" charset="0"/>
              </a:rPr>
              <a:t>Board of Public Works </a:t>
            </a:r>
          </a:p>
          <a:p>
            <a:pPr lvl="1"/>
            <a:r>
              <a:rPr lang="en-US" sz="6400" dirty="0">
                <a:latin typeface="Cambria" panose="02040503050406030204" pitchFamily="18" charset="0"/>
              </a:rPr>
              <a:t>Approval of Grant Agreement</a:t>
            </a:r>
          </a:p>
          <a:p>
            <a:pPr lvl="1"/>
            <a:r>
              <a:rPr lang="en-US" sz="6400" dirty="0">
                <a:latin typeface="Cambria" panose="02040503050406030204" pitchFamily="18" charset="0"/>
              </a:rPr>
              <a:t>Matching Fund Certification </a:t>
            </a:r>
          </a:p>
          <a:p>
            <a:pPr marL="914400" lvl="2" indent="0">
              <a:buNone/>
            </a:pPr>
            <a:endParaRPr lang="en-US" sz="5600" dirty="0"/>
          </a:p>
          <a:p>
            <a:pPr marL="457200" lvl="1" indent="0">
              <a:buNone/>
            </a:pPr>
            <a:r>
              <a:rPr lang="en-US" sz="5600" dirty="0"/>
              <a:t>	</a:t>
            </a:r>
            <a:endParaRPr lang="en-US" sz="5600" u="sng" dirty="0"/>
          </a:p>
          <a:p>
            <a:pPr marL="457200" lvl="1" indent="0">
              <a:buNone/>
            </a:pPr>
            <a:r>
              <a:rPr lang="en-US" sz="5600" dirty="0"/>
              <a:t>		</a:t>
            </a:r>
          </a:p>
          <a:p>
            <a:pPr marL="457200" lvl="1" indent="0">
              <a:buNone/>
            </a:pPr>
            <a:r>
              <a:rPr lang="en-US" sz="5600" dirty="0"/>
              <a:t> </a:t>
            </a:r>
          </a:p>
          <a:p>
            <a:pPr marL="457200" lvl="1" indent="0">
              <a:buNone/>
            </a:pPr>
            <a:r>
              <a:rPr lang="en-US" sz="5600" dirty="0"/>
              <a:t>	</a:t>
            </a:r>
          </a:p>
          <a:p>
            <a:pPr lvl="1"/>
            <a:endParaRPr lang="en-US" dirty="0"/>
          </a:p>
          <a:p>
            <a:pPr marL="457200" lvl="1" indent="0">
              <a:buNone/>
            </a:pPr>
            <a:endParaRPr lang="en-US" dirty="0"/>
          </a:p>
          <a:p>
            <a:pPr marL="457200" lvl="1" indent="0">
              <a:buNone/>
            </a:pPr>
            <a:r>
              <a:rPr lang="en-US" dirty="0"/>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cxnSp>
        <p:nvCxnSpPr>
          <p:cNvPr id="5" name="Straight Connector 4"/>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fld id="{2122BEAF-7164-413F-B141-3484FEA15B60}" type="datetime1">
              <a:rPr lang="en-US" smtClean="0"/>
              <a:t>4/27/2021</a:t>
            </a:fld>
            <a:endParaRPr lang="en-US"/>
          </a:p>
        </p:txBody>
      </p:sp>
      <p:pic>
        <p:nvPicPr>
          <p:cNvPr id="8" name="New Recording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2903" y="5910840"/>
            <a:ext cx="609600" cy="609600"/>
          </a:xfrm>
          <a:prstGeom prst="rect">
            <a:avLst/>
          </a:prstGeom>
        </p:spPr>
      </p:pic>
    </p:spTree>
    <p:extLst>
      <p:ext uri="{BB962C8B-B14F-4D97-AF65-F5344CB8AC3E}">
        <p14:creationId xmlns:p14="http://schemas.microsoft.com/office/powerpoint/2010/main" val="40286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07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574793"/>
            <a:ext cx="6935168" cy="3067478"/>
          </a:xfrm>
          <a:prstGeom prst="rect">
            <a:avLst/>
          </a:prstGeom>
        </p:spPr>
      </p:pic>
      <p:sp>
        <p:nvSpPr>
          <p:cNvPr id="3" name="TextBox 2"/>
          <p:cNvSpPr txBox="1"/>
          <p:nvPr/>
        </p:nvSpPr>
        <p:spPr>
          <a:xfrm>
            <a:off x="1537858" y="1426975"/>
            <a:ext cx="10426510" cy="338554"/>
          </a:xfrm>
          <a:prstGeom prst="rect">
            <a:avLst/>
          </a:prstGeom>
          <a:noFill/>
        </p:spPr>
        <p:txBody>
          <a:bodyPr wrap="square" rtlCol="0">
            <a:spAutoFit/>
          </a:bodyPr>
          <a:lstStyle/>
          <a:p>
            <a:pPr algn="ctr"/>
            <a:r>
              <a:rPr lang="en-US" sz="1600" dirty="0">
                <a:latin typeface="Cambria" panose="02040503050406030204" pitchFamily="18" charset="0"/>
              </a:rPr>
              <a:t>Your capital grant funds are governed by State Finance and Procurement Article §8-128, Annotated Code of Maryland </a:t>
            </a:r>
          </a:p>
        </p:txBody>
      </p:sp>
      <p:sp>
        <p:nvSpPr>
          <p:cNvPr id="4" name="Rectangle 3"/>
          <p:cNvSpPr/>
          <p:nvPr/>
        </p:nvSpPr>
        <p:spPr>
          <a:xfrm>
            <a:off x="1537858" y="480514"/>
            <a:ext cx="9759854" cy="584775"/>
          </a:xfrm>
          <a:prstGeom prst="rect">
            <a:avLst/>
          </a:prstGeom>
        </p:spPr>
        <p:txBody>
          <a:bodyPr wrap="square">
            <a:spAutoFit/>
          </a:bodyPr>
          <a:lstStyle/>
          <a:p>
            <a:pPr algn="ctr"/>
            <a:r>
              <a:rPr lang="en-US" sz="32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Grant Agreement: Compliance with Applicable Law </a:t>
            </a:r>
            <a:endParaRPr lang="en-US" dirty="0"/>
          </a:p>
        </p:txBody>
      </p:sp>
      <p:cxnSp>
        <p:nvCxnSpPr>
          <p:cNvPr id="5" name="Straight Connector 4"/>
          <p:cNvCxnSpPr/>
          <p:nvPr/>
        </p:nvCxnSpPr>
        <p:spPr>
          <a:xfrm>
            <a:off x="1425580" y="327393"/>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37858" y="1182824"/>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335" y="2038255"/>
            <a:ext cx="4025590" cy="4611506"/>
          </a:xfrm>
          <a:prstGeom prst="rect">
            <a:avLst/>
          </a:prstGeom>
        </p:spPr>
      </p:pic>
      <p:sp>
        <p:nvSpPr>
          <p:cNvPr id="8" name="Date Placeholder 7"/>
          <p:cNvSpPr>
            <a:spLocks noGrp="1"/>
          </p:cNvSpPr>
          <p:nvPr>
            <p:ph type="dt" sz="half" idx="10"/>
          </p:nvPr>
        </p:nvSpPr>
        <p:spPr/>
        <p:txBody>
          <a:bodyPr/>
          <a:lstStyle/>
          <a:p>
            <a:fld id="{38C66D3E-693B-42B8-9CE6-A70D4A1A2560}" type="datetime1">
              <a:rPr lang="en-US" smtClean="0"/>
              <a:t>4/27/2021</a:t>
            </a:fld>
            <a:endParaRPr lang="en-US"/>
          </a:p>
        </p:txBody>
      </p:sp>
    </p:spTree>
    <p:extLst>
      <p:ext uri="{BB962C8B-B14F-4D97-AF65-F5344CB8AC3E}">
        <p14:creationId xmlns:p14="http://schemas.microsoft.com/office/powerpoint/2010/main" val="185179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669925"/>
            <a:ext cx="2779774" cy="4023995"/>
          </a:xfrm>
        </p:spPr>
        <p:txBody>
          <a:bodyPr>
            <a:normAutofit/>
          </a:bodyPr>
          <a:lstStyle/>
          <a:p>
            <a:pPr algn="ctr"/>
            <a:r>
              <a:rPr lang="en-US" sz="2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House Bill 101 Maryland Consolidated Capital Bond Loans:</a:t>
            </a:r>
            <a:br>
              <a:rPr lang="en-US" sz="2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br>
            <a:r>
              <a:rPr lang="en-US" sz="2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Maryland Historical Trust </a:t>
            </a:r>
            <a:br>
              <a:rPr lang="en-US" sz="28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b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655" y="184716"/>
            <a:ext cx="9014939" cy="6051737"/>
          </a:xfrm>
          <a:prstGeom prst="rect">
            <a:avLst/>
          </a:prstGeom>
        </p:spPr>
      </p:pic>
      <p:cxnSp>
        <p:nvCxnSpPr>
          <p:cNvPr id="5" name="Straight Connector 4"/>
          <p:cNvCxnSpPr/>
          <p:nvPr/>
        </p:nvCxnSpPr>
        <p:spPr>
          <a:xfrm>
            <a:off x="286512" y="1479160"/>
            <a:ext cx="2572511" cy="8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2881" y="3474720"/>
            <a:ext cx="2779774" cy="367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449824" y="475488"/>
            <a:ext cx="5498592"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3962400" y="669925"/>
            <a:ext cx="694944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V="1">
            <a:off x="3986784" y="841247"/>
            <a:ext cx="6925056" cy="10291"/>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V="1">
            <a:off x="3986784" y="1061337"/>
            <a:ext cx="6876288" cy="12827"/>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3986784" y="1255776"/>
            <a:ext cx="6876288" cy="126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962400" y="1465575"/>
            <a:ext cx="6900672" cy="21849"/>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3986784" y="1661280"/>
            <a:ext cx="625449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225551" y="5498792"/>
            <a:ext cx="2633472" cy="646331"/>
          </a:xfrm>
          <a:prstGeom prst="rect">
            <a:avLst/>
          </a:prstGeom>
          <a:noFill/>
        </p:spPr>
        <p:txBody>
          <a:bodyPr wrap="square" rtlCol="0">
            <a:spAutoFit/>
          </a:bodyPr>
          <a:lstStyle/>
          <a:p>
            <a:pPr algn="ctr"/>
            <a:r>
              <a:rPr lang="en-US" dirty="0"/>
              <a:t>*Located in House Bill 101 on Page 86</a:t>
            </a:r>
          </a:p>
        </p:txBody>
      </p:sp>
      <p:sp>
        <p:nvSpPr>
          <p:cNvPr id="3" name="Date Placeholder 2"/>
          <p:cNvSpPr>
            <a:spLocks noGrp="1"/>
          </p:cNvSpPr>
          <p:nvPr>
            <p:ph type="dt" sz="half" idx="10"/>
          </p:nvPr>
        </p:nvSpPr>
        <p:spPr/>
        <p:txBody>
          <a:bodyPr/>
          <a:lstStyle/>
          <a:p>
            <a:fld id="{B25729A2-D2A9-4FE6-9F0E-703B5171CF27}" type="datetime1">
              <a:rPr lang="en-US" smtClean="0"/>
              <a:t>4/27/2021</a:t>
            </a:fld>
            <a:endParaRPr lang="en-US"/>
          </a:p>
        </p:txBody>
      </p:sp>
    </p:spTree>
    <p:extLst>
      <p:ext uri="{BB962C8B-B14F-4D97-AF65-F5344CB8AC3E}">
        <p14:creationId xmlns:p14="http://schemas.microsoft.com/office/powerpoint/2010/main" val="406404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Compliance with Applicable Law: Religious Purposes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993" y="1838538"/>
            <a:ext cx="9774014" cy="2400635"/>
          </a:xfrm>
          <a:prstGeom prst="rect">
            <a:avLst/>
          </a:prstGeom>
        </p:spPr>
      </p:pic>
      <p:cxnSp>
        <p:nvCxnSpPr>
          <p:cNvPr id="5" name="Straight Connector 4"/>
          <p:cNvCxnSpPr/>
          <p:nvPr/>
        </p:nvCxnSpPr>
        <p:spPr>
          <a:xfrm>
            <a:off x="838200" y="700311"/>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8199" y="1377896"/>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87040" y="3096768"/>
            <a:ext cx="686409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V="1">
            <a:off x="2450592" y="3291840"/>
            <a:ext cx="7278624" cy="24384"/>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2450592" y="3499104"/>
            <a:ext cx="4852416" cy="1219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0" name="TextBox 19"/>
          <p:cNvSpPr txBox="1"/>
          <p:nvPr/>
        </p:nvSpPr>
        <p:spPr>
          <a:xfrm>
            <a:off x="3901440" y="5279136"/>
            <a:ext cx="3734740" cy="369332"/>
          </a:xfrm>
          <a:prstGeom prst="rect">
            <a:avLst/>
          </a:prstGeom>
          <a:noFill/>
        </p:spPr>
        <p:txBody>
          <a:bodyPr wrap="none" rtlCol="0">
            <a:spAutoFit/>
          </a:bodyPr>
          <a:lstStyle/>
          <a:p>
            <a:r>
              <a:rPr lang="en-US" dirty="0"/>
              <a:t>Located in House Bill 101 on Page 107</a:t>
            </a:r>
          </a:p>
        </p:txBody>
      </p:sp>
      <p:sp>
        <p:nvSpPr>
          <p:cNvPr id="3" name="Date Placeholder 2"/>
          <p:cNvSpPr>
            <a:spLocks noGrp="1"/>
          </p:cNvSpPr>
          <p:nvPr>
            <p:ph type="dt" sz="half" idx="10"/>
          </p:nvPr>
        </p:nvSpPr>
        <p:spPr/>
        <p:txBody>
          <a:bodyPr/>
          <a:lstStyle/>
          <a:p>
            <a:fld id="{652BB1E9-C013-4295-872E-7EB068EA94AD}" type="datetime1">
              <a:rPr lang="en-US" smtClean="0"/>
              <a:t>4/27/2021</a:t>
            </a:fld>
            <a:endParaRPr lang="en-US"/>
          </a:p>
        </p:txBody>
      </p:sp>
    </p:spTree>
    <p:extLst>
      <p:ext uri="{BB962C8B-B14F-4D97-AF65-F5344CB8AC3E}">
        <p14:creationId xmlns:p14="http://schemas.microsoft.com/office/powerpoint/2010/main" val="191261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6019"/>
            <a:ext cx="10515600" cy="1325563"/>
          </a:xfrm>
        </p:spPr>
        <p:txBody>
          <a:bodyPr>
            <a:normAutofit fontScale="90000"/>
          </a:bodyPr>
          <a:lstStyle/>
          <a:p>
            <a:br>
              <a:rPr lang="en-US"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br>
            <a:r>
              <a:rPr lang="en-US"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Compliance with Applicable Law: 2 Year Rule </a:t>
            </a:r>
            <a:br>
              <a:rPr lang="en-US" dirty="0"/>
            </a:b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47264"/>
            <a:ext cx="10058400" cy="2952510"/>
          </a:xfrm>
          <a:prstGeom prst="rect">
            <a:avLst/>
          </a:prstGeom>
        </p:spPr>
      </p:pic>
      <p:cxnSp>
        <p:nvCxnSpPr>
          <p:cNvPr id="8" name="Straight Connector 7"/>
          <p:cNvCxnSpPr/>
          <p:nvPr/>
        </p:nvCxnSpPr>
        <p:spPr>
          <a:xfrm flipV="1">
            <a:off x="6851904" y="4368673"/>
            <a:ext cx="2865120" cy="2044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33600" y="4584192"/>
            <a:ext cx="7668768" cy="2891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2133600" y="4809153"/>
            <a:ext cx="7668768" cy="2159"/>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2133600" y="5047488"/>
            <a:ext cx="766876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2133600" y="5230368"/>
            <a:ext cx="7668768" cy="31071"/>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2133600" y="5444318"/>
            <a:ext cx="7668768" cy="5545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3837432" y="5841197"/>
            <a:ext cx="4517136" cy="369332"/>
          </a:xfrm>
          <a:prstGeom prst="rect">
            <a:avLst/>
          </a:prstGeom>
          <a:noFill/>
        </p:spPr>
        <p:txBody>
          <a:bodyPr wrap="square" rtlCol="0">
            <a:spAutoFit/>
          </a:bodyPr>
          <a:lstStyle/>
          <a:p>
            <a:r>
              <a:rPr lang="en-US" dirty="0"/>
              <a:t>Located in House Bill 101 on Page 85</a:t>
            </a:r>
          </a:p>
        </p:txBody>
      </p:sp>
      <p:cxnSp>
        <p:nvCxnSpPr>
          <p:cNvPr id="11" name="Straight Connector 10"/>
          <p:cNvCxnSpPr/>
          <p:nvPr/>
        </p:nvCxnSpPr>
        <p:spPr>
          <a:xfrm>
            <a:off x="838200" y="76856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199" y="1522786"/>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2A4DB901-F539-4C08-8394-80B02B67D1E3}" type="datetime1">
              <a:rPr lang="en-US" smtClean="0"/>
              <a:t>4/27/2021</a:t>
            </a:fld>
            <a:endParaRPr lang="en-US"/>
          </a:p>
        </p:txBody>
      </p:sp>
    </p:spTree>
    <p:extLst>
      <p:ext uri="{BB962C8B-B14F-4D97-AF65-F5344CB8AC3E}">
        <p14:creationId xmlns:p14="http://schemas.microsoft.com/office/powerpoint/2010/main" val="124455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92" y="180404"/>
            <a:ext cx="10515600" cy="1325563"/>
          </a:xfrm>
        </p:spPr>
        <p:txBody>
          <a:bodyPr>
            <a:normAutofit fontScale="90000"/>
          </a:bodyPr>
          <a:lstStyle/>
          <a:p>
            <a:br>
              <a:rPr lang="en-US"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br>
            <a:r>
              <a:rPr lang="en-US" sz="40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Compliance with Applicable Law: 2 Year Rule (</a:t>
            </a:r>
            <a:r>
              <a:rPr lang="en-US" sz="4000" dirty="0" err="1">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Con’t</a:t>
            </a:r>
            <a:r>
              <a:rPr lang="en-US" sz="40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92" y="1391303"/>
            <a:ext cx="10058400" cy="4782484"/>
          </a:xfrm>
          <a:prstGeom prst="rect">
            <a:avLst/>
          </a:prstGeom>
        </p:spPr>
      </p:pic>
      <p:sp>
        <p:nvSpPr>
          <p:cNvPr id="7" name="TextBox 6"/>
          <p:cNvSpPr txBox="1"/>
          <p:nvPr/>
        </p:nvSpPr>
        <p:spPr>
          <a:xfrm>
            <a:off x="3657600" y="6259544"/>
            <a:ext cx="4925568" cy="369332"/>
          </a:xfrm>
          <a:prstGeom prst="rect">
            <a:avLst/>
          </a:prstGeom>
          <a:noFill/>
        </p:spPr>
        <p:txBody>
          <a:bodyPr wrap="square" rtlCol="0">
            <a:spAutoFit/>
          </a:bodyPr>
          <a:lstStyle/>
          <a:p>
            <a:r>
              <a:rPr lang="en-US" dirty="0"/>
              <a:t>Located in House Bill 101 on Pages 85 and 86</a:t>
            </a:r>
          </a:p>
        </p:txBody>
      </p:sp>
      <p:cxnSp>
        <p:nvCxnSpPr>
          <p:cNvPr id="8" name="Straight Connector 7"/>
          <p:cNvCxnSpPr/>
          <p:nvPr/>
        </p:nvCxnSpPr>
        <p:spPr>
          <a:xfrm>
            <a:off x="923129" y="419886"/>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23129" y="117177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67328" y="1840992"/>
            <a:ext cx="6339840"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2133600" y="2060448"/>
            <a:ext cx="7973568" cy="24384"/>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2133600" y="2292096"/>
            <a:ext cx="7973568" cy="1219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133600" y="2535936"/>
            <a:ext cx="7973568" cy="1219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2133600" y="2743200"/>
            <a:ext cx="7973568" cy="24384"/>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2133600" y="4962144"/>
            <a:ext cx="7888224" cy="1219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flipV="1">
            <a:off x="2133600" y="5169408"/>
            <a:ext cx="7888224" cy="3657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flipV="1">
            <a:off x="2133600" y="5401056"/>
            <a:ext cx="7888224" cy="24384"/>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2133600" y="5632939"/>
            <a:ext cx="303580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3" name="Date Placeholder 2"/>
          <p:cNvSpPr>
            <a:spLocks noGrp="1"/>
          </p:cNvSpPr>
          <p:nvPr>
            <p:ph type="dt" sz="half" idx="10"/>
          </p:nvPr>
        </p:nvSpPr>
        <p:spPr/>
        <p:txBody>
          <a:bodyPr/>
          <a:lstStyle/>
          <a:p>
            <a:fld id="{391B1AC6-2FAA-4397-AEC2-9A422BAAB867}" type="datetime1">
              <a:rPr lang="en-US" smtClean="0"/>
              <a:t>4/27/2021</a:t>
            </a:fld>
            <a:endParaRPr lang="en-US"/>
          </a:p>
        </p:txBody>
      </p:sp>
    </p:spTree>
    <p:extLst>
      <p:ext uri="{BB962C8B-B14F-4D97-AF65-F5344CB8AC3E}">
        <p14:creationId xmlns:p14="http://schemas.microsoft.com/office/powerpoint/2010/main" val="235238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485389"/>
            <a:ext cx="5749871" cy="1126808"/>
          </a:xfrm>
        </p:spPr>
        <p:txBody>
          <a:bodyPr>
            <a:normAutofit fontScale="90000"/>
          </a:bodyPr>
          <a:lstStyle/>
          <a:p>
            <a:pPr algn="ctr"/>
            <a:br>
              <a:rPr lang="en-US" sz="2700" dirty="0"/>
            </a:br>
            <a:r>
              <a:rPr lang="en-US" sz="2700" b="1" dirty="0"/>
              <a:t>“</a:t>
            </a:r>
            <a:r>
              <a:rPr lang="en-US" sz="2700" b="1" i="1" dirty="0"/>
              <a:t>Demystifying the Capital Grants Process</a:t>
            </a:r>
            <a:r>
              <a:rPr lang="en-US" sz="3100" dirty="0"/>
              <a:t>”</a:t>
            </a:r>
            <a:br>
              <a:rPr lang="en-US" sz="3100" dirty="0"/>
            </a:br>
            <a:r>
              <a:rPr lang="en-US" sz="2700" dirty="0"/>
              <a:t>Presented by </a:t>
            </a:r>
            <a:br>
              <a:rPr lang="en-US" sz="2700" dirty="0"/>
            </a:br>
            <a:r>
              <a:rPr lang="en-US" sz="2600" dirty="0"/>
              <a:t>The DGS Capital Grants &amp; Loans Program Office</a:t>
            </a:r>
            <a:br>
              <a:rPr lang="en-US" sz="2700" dirty="0"/>
            </a:br>
            <a:br>
              <a:rPr lang="en-US" sz="3100" dirty="0"/>
            </a:br>
            <a:br>
              <a:rPr lang="en-US" dirty="0"/>
            </a:br>
            <a:endParaRPr lang="en-US" dirty="0"/>
          </a:p>
        </p:txBody>
      </p:sp>
      <p:sp>
        <p:nvSpPr>
          <p:cNvPr id="3" name="Content Placeholder 2"/>
          <p:cNvSpPr>
            <a:spLocks noGrp="1"/>
          </p:cNvSpPr>
          <p:nvPr>
            <p:ph idx="1"/>
          </p:nvPr>
        </p:nvSpPr>
        <p:spPr>
          <a:xfrm>
            <a:off x="5749870" y="502920"/>
            <a:ext cx="6080760" cy="6218555"/>
          </a:xfrm>
        </p:spPr>
        <p:txBody>
          <a:bodyPr>
            <a:normAutofit fontScale="77500" lnSpcReduction="20000"/>
          </a:bodyPr>
          <a:lstStyle/>
          <a:p>
            <a:pPr lvl="0"/>
            <a:r>
              <a:rPr lang="en-US" sz="2600" dirty="0"/>
              <a:t>Capital Grants and Loans Program – a Legislative Initiative  </a:t>
            </a:r>
          </a:p>
          <a:p>
            <a:pPr lvl="0"/>
            <a:r>
              <a:rPr lang="en-US" sz="2600" dirty="0"/>
              <a:t>Pre-Authorization</a:t>
            </a:r>
          </a:p>
          <a:p>
            <a:pPr lvl="0"/>
            <a:r>
              <a:rPr lang="en-US" sz="2600" dirty="0"/>
              <a:t>Post-Authorization </a:t>
            </a:r>
          </a:p>
          <a:p>
            <a:pPr lvl="0"/>
            <a:r>
              <a:rPr lang="en-US" sz="2600" dirty="0"/>
              <a:t>Capital Grants Application Process</a:t>
            </a:r>
          </a:p>
          <a:p>
            <a:r>
              <a:rPr lang="en-US" sz="2600" dirty="0"/>
              <a:t> </a:t>
            </a:r>
          </a:p>
          <a:p>
            <a:pPr lvl="1"/>
            <a:r>
              <a:rPr lang="en-US" sz="2600" dirty="0"/>
              <a:t>Step 1 – Capital Grant Project Application Package distribution</a:t>
            </a:r>
          </a:p>
          <a:p>
            <a:pPr lvl="2"/>
            <a:r>
              <a:rPr lang="en-US" sz="2600" dirty="0"/>
              <a:t>Capital Grant Project Agreements – Policy Overview</a:t>
            </a:r>
          </a:p>
          <a:p>
            <a:pPr lvl="2"/>
            <a:r>
              <a:rPr lang="en-US" sz="2600" dirty="0"/>
              <a:t>Matching Fund Certification </a:t>
            </a:r>
          </a:p>
          <a:p>
            <a:pPr lvl="2"/>
            <a:r>
              <a:rPr lang="en-US" sz="2600" dirty="0"/>
              <a:t>Board of Public Works (BPW) Meeting </a:t>
            </a:r>
          </a:p>
          <a:p>
            <a:pPr lvl="1"/>
            <a:r>
              <a:rPr lang="en-US" sz="2600" dirty="0"/>
              <a:t>Step 2 –Procurement and Contract Review Process</a:t>
            </a:r>
          </a:p>
          <a:p>
            <a:pPr lvl="2"/>
            <a:r>
              <a:rPr lang="en-US" sz="2600" dirty="0"/>
              <a:t>Contractor Solicitation</a:t>
            </a:r>
          </a:p>
          <a:p>
            <a:pPr lvl="2"/>
            <a:r>
              <a:rPr lang="en-US" sz="2600" dirty="0"/>
              <a:t>Contract Eligibility Letters</a:t>
            </a:r>
          </a:p>
          <a:p>
            <a:pPr lvl="1"/>
            <a:r>
              <a:rPr lang="en-US" sz="2600" dirty="0"/>
              <a:t>Step 3 – Matching Fund  and supporting documentation </a:t>
            </a:r>
          </a:p>
          <a:p>
            <a:pPr lvl="1"/>
            <a:r>
              <a:rPr lang="en-US" sz="2600" dirty="0"/>
              <a:t>Step 4 – Request for Payments and submission of documentation</a:t>
            </a:r>
          </a:p>
          <a:p>
            <a:pPr lvl="1"/>
            <a:r>
              <a:rPr lang="en-US" sz="2600" dirty="0"/>
              <a:t>Step 5—Project Close-out and Reporting</a:t>
            </a:r>
          </a:p>
          <a:p>
            <a:pPr lvl="0"/>
            <a:r>
              <a:rPr lang="en-US" sz="2600" dirty="0"/>
              <a:t>Grant Recipient Testimonial  - Champ House Recovery </a:t>
            </a:r>
          </a:p>
          <a:p>
            <a:pPr lvl="0"/>
            <a:r>
              <a:rPr lang="en-US" sz="2600" dirty="0"/>
              <a:t>Questions &amp; Answers</a:t>
            </a:r>
          </a:p>
          <a:p>
            <a:endParaRPr lang="en-US" dirty="0"/>
          </a:p>
        </p:txBody>
      </p:sp>
      <p:sp>
        <p:nvSpPr>
          <p:cNvPr id="4" name="Date Placeholder 3"/>
          <p:cNvSpPr>
            <a:spLocks noGrp="1"/>
          </p:cNvSpPr>
          <p:nvPr>
            <p:ph type="dt" sz="half" idx="10"/>
          </p:nvPr>
        </p:nvSpPr>
        <p:spPr/>
        <p:txBody>
          <a:bodyPr/>
          <a:lstStyle/>
          <a:p>
            <a:fld id="{592B2572-376D-4664-A563-0040A7449142}" type="datetime1">
              <a:rPr lang="en-US" smtClean="0"/>
              <a:t>4/27/2021</a:t>
            </a:fld>
            <a:endParaRPr lang="en-US"/>
          </a:p>
        </p:txBody>
      </p:sp>
    </p:spTree>
    <p:extLst>
      <p:ext uri="{BB962C8B-B14F-4D97-AF65-F5344CB8AC3E}">
        <p14:creationId xmlns:p14="http://schemas.microsoft.com/office/powerpoint/2010/main" val="123448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205"/>
            <a:ext cx="10515600" cy="1325563"/>
          </a:xfrm>
        </p:spPr>
        <p:txBody>
          <a:bodyPr>
            <a:normAutofit fontScale="90000"/>
          </a:bodyPr>
          <a:lstStyle/>
          <a:p>
            <a:br>
              <a:rPr lang="en-US"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br>
            <a:r>
              <a:rPr lang="en-US"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Compliance with Applicable Law: 7 Year Rule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80146"/>
            <a:ext cx="10058400" cy="4486745"/>
          </a:xfrm>
          <a:prstGeom prst="rect">
            <a:avLst/>
          </a:prstGeom>
        </p:spPr>
      </p:pic>
      <p:sp>
        <p:nvSpPr>
          <p:cNvPr id="7" name="TextBox 6"/>
          <p:cNvSpPr txBox="1"/>
          <p:nvPr/>
        </p:nvSpPr>
        <p:spPr>
          <a:xfrm>
            <a:off x="3425952" y="6266891"/>
            <a:ext cx="4779264" cy="369332"/>
          </a:xfrm>
          <a:prstGeom prst="rect">
            <a:avLst/>
          </a:prstGeom>
          <a:noFill/>
        </p:spPr>
        <p:txBody>
          <a:bodyPr wrap="square" rtlCol="0">
            <a:spAutoFit/>
          </a:bodyPr>
          <a:lstStyle/>
          <a:p>
            <a:r>
              <a:rPr lang="en-US" dirty="0"/>
              <a:t>Located in House Bill 101 on Pages 86 and 87</a:t>
            </a:r>
          </a:p>
        </p:txBody>
      </p:sp>
      <p:cxnSp>
        <p:nvCxnSpPr>
          <p:cNvPr id="6" name="Straight Connector 5"/>
          <p:cNvCxnSpPr/>
          <p:nvPr/>
        </p:nvCxnSpPr>
        <p:spPr>
          <a:xfrm>
            <a:off x="910937" y="512207"/>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1195016"/>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16224" y="2109216"/>
            <a:ext cx="6644640" cy="24384"/>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V="1">
            <a:off x="2243328" y="2340864"/>
            <a:ext cx="7717536" cy="1219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2231136" y="2560320"/>
            <a:ext cx="7729728" cy="1219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2243328" y="2779776"/>
            <a:ext cx="7717536" cy="1219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2231136" y="2999232"/>
            <a:ext cx="1389888" cy="1219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3" name="Date Placeholder 2"/>
          <p:cNvSpPr>
            <a:spLocks noGrp="1"/>
          </p:cNvSpPr>
          <p:nvPr>
            <p:ph type="dt" sz="half" idx="10"/>
          </p:nvPr>
        </p:nvSpPr>
        <p:spPr/>
        <p:txBody>
          <a:bodyPr/>
          <a:lstStyle/>
          <a:p>
            <a:fld id="{45A60849-28D9-433F-A1BF-ECCCE1FB2C41}" type="datetime1">
              <a:rPr lang="en-US" smtClean="0"/>
              <a:t>4/27/2021</a:t>
            </a:fld>
            <a:endParaRPr lang="en-US"/>
          </a:p>
        </p:txBody>
      </p:sp>
    </p:spTree>
    <p:extLst>
      <p:ext uri="{BB962C8B-B14F-4D97-AF65-F5344CB8AC3E}">
        <p14:creationId xmlns:p14="http://schemas.microsoft.com/office/powerpoint/2010/main" val="10673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a:bodyPr>
          <a:lstStyle/>
          <a:p>
            <a:r>
              <a:rPr lang="en-US" sz="3200" dirty="0">
                <a:solidFill>
                  <a:srgbClr val="C00000"/>
                </a:solidFill>
                <a:latin typeface="Footlight MT Light" panose="0204060206030A020304" pitchFamily="18" charset="0"/>
                <a:cs typeface="Times New Roman" panose="02020603050405020304" pitchFamily="18" charset="0"/>
              </a:rPr>
              <a:t>	Step 2: Submit your Procurement/Contract Information</a:t>
            </a:r>
            <a:endParaRPr lang="en-US" sz="3200" dirty="0"/>
          </a:p>
        </p:txBody>
      </p:sp>
      <p:sp>
        <p:nvSpPr>
          <p:cNvPr id="3" name="Content Placeholder 2"/>
          <p:cNvSpPr>
            <a:spLocks noGrp="1"/>
          </p:cNvSpPr>
          <p:nvPr>
            <p:ph idx="1"/>
          </p:nvPr>
        </p:nvSpPr>
        <p:spPr>
          <a:xfrm>
            <a:off x="838200" y="1525156"/>
            <a:ext cx="6352272" cy="4710951"/>
          </a:xfrm>
        </p:spPr>
        <p:txBody>
          <a:bodyPr>
            <a:normAutofit fontScale="92500" lnSpcReduction="10000"/>
          </a:bodyPr>
          <a:lstStyle/>
          <a:p>
            <a:r>
              <a:rPr lang="en-US" sz="1600" b="1" dirty="0">
                <a:latin typeface="Cambria" panose="02040503050406030204" pitchFamily="18" charset="0"/>
              </a:rPr>
              <a:t>Eligible and Ineligible expenses</a:t>
            </a:r>
            <a:r>
              <a:rPr lang="en-US" sz="1600" dirty="0">
                <a:latin typeface="Cambria" panose="02040503050406030204" pitchFamily="18" charset="0"/>
              </a:rPr>
              <a:t>: please see pages 15-18 of the Capital Grants Booklet</a:t>
            </a:r>
          </a:p>
          <a:p>
            <a:r>
              <a:rPr lang="en-US" sz="1600" b="1" dirty="0">
                <a:latin typeface="Cambria" panose="02040503050406030204" pitchFamily="18" charset="0"/>
              </a:rPr>
              <a:t>Procurement </a:t>
            </a:r>
          </a:p>
          <a:p>
            <a:pPr lvl="1"/>
            <a:r>
              <a:rPr lang="en-US" sz="1600" dirty="0">
                <a:latin typeface="Cambria" panose="02040503050406030204" pitchFamily="18" charset="0"/>
              </a:rPr>
              <a:t>Grant recipients are encouraged to use a competitive procurement process when obtaining contractor services</a:t>
            </a:r>
          </a:p>
          <a:p>
            <a:pPr lvl="1"/>
            <a:r>
              <a:rPr lang="en-US" sz="1600" dirty="0">
                <a:latin typeface="Cambria" panose="02040503050406030204" pitchFamily="18" charset="0"/>
              </a:rPr>
              <a:t>Solicitation process used for each contract</a:t>
            </a:r>
          </a:p>
          <a:p>
            <a:pPr lvl="1"/>
            <a:r>
              <a:rPr lang="en-US" sz="1600" dirty="0">
                <a:latin typeface="Cambria" panose="02040503050406030204" pitchFamily="18" charset="0"/>
              </a:rPr>
              <a:t>Listing of Bidders (Name, Address and Bid Amount)</a:t>
            </a:r>
          </a:p>
          <a:p>
            <a:pPr lvl="1"/>
            <a:r>
              <a:rPr lang="en-US" sz="1600" dirty="0">
                <a:latin typeface="Cambria" panose="02040503050406030204" pitchFamily="18" charset="0"/>
              </a:rPr>
              <a:t>Name of selected vendor (explanation of why the vendor was selected)</a:t>
            </a:r>
          </a:p>
          <a:p>
            <a:r>
              <a:rPr lang="en-US" sz="1600" b="1" dirty="0">
                <a:latin typeface="Cambria" panose="02040503050406030204" pitchFamily="18" charset="0"/>
              </a:rPr>
              <a:t>Contracts</a:t>
            </a:r>
          </a:p>
          <a:p>
            <a:pPr marL="457200" lvl="1" indent="0">
              <a:buNone/>
            </a:pPr>
            <a:r>
              <a:rPr lang="en-US" sz="1600" dirty="0">
                <a:latin typeface="Cambria" panose="02040503050406030204" pitchFamily="18" charset="0"/>
              </a:rPr>
              <a:t>Name of the selected vendor and statement certifying that the selected contractor is not debarred or suspended  and is registered to do business in the State of Maryland (</a:t>
            </a:r>
            <a:r>
              <a:rPr lang="en-US" sz="1600" dirty="0">
                <a:latin typeface="Cambria" panose="02040503050406030204" pitchFamily="18" charset="0"/>
                <a:hlinkClick r:id="rId5"/>
              </a:rPr>
              <a:t>www.bpw.state.md.us</a:t>
            </a:r>
            <a:r>
              <a:rPr lang="en-US" sz="1600" dirty="0">
                <a:latin typeface="Cambria" panose="02040503050406030204" pitchFamily="18" charset="0"/>
              </a:rPr>
              <a:t>)</a:t>
            </a:r>
          </a:p>
          <a:p>
            <a:pPr lvl="1"/>
            <a:r>
              <a:rPr lang="en-US" sz="1600" dirty="0">
                <a:latin typeface="Cambria" panose="02040503050406030204" pitchFamily="18" charset="0"/>
              </a:rPr>
              <a:t>Resident Businesses</a:t>
            </a:r>
          </a:p>
          <a:p>
            <a:pPr lvl="2"/>
            <a:r>
              <a:rPr lang="en-US" sz="1600" dirty="0">
                <a:latin typeface="Cambria" panose="02040503050406030204" pitchFamily="18" charset="0"/>
              </a:rPr>
              <a:t>Grant recipients are encouraged to solicit Maryland resident businesses to design and construct grant projects.</a:t>
            </a:r>
          </a:p>
          <a:p>
            <a:pPr lvl="1"/>
            <a:r>
              <a:rPr lang="en-US" sz="1600" dirty="0">
                <a:latin typeface="Cambria" panose="02040503050406030204" pitchFamily="18" charset="0"/>
              </a:rPr>
              <a:t>Minority Businesses</a:t>
            </a:r>
          </a:p>
          <a:p>
            <a:pPr lvl="2"/>
            <a:r>
              <a:rPr lang="en-US" sz="1600" dirty="0">
                <a:latin typeface="Cambria" panose="02040503050406030204" pitchFamily="18" charset="0"/>
              </a:rPr>
              <a:t>Grant recipients are encouraged to solicit certified Minority Business Enterprises (MBEs) for all contracts.</a:t>
            </a:r>
            <a:r>
              <a:rPr lang="en-US" sz="1600" dirty="0"/>
              <a:t> </a:t>
            </a:r>
            <a:r>
              <a:rPr lang="en-US" sz="1600" dirty="0">
                <a:latin typeface="Cambria" panose="02040503050406030204" pitchFamily="18" charset="0"/>
              </a:rPr>
              <a:t>(</a:t>
            </a:r>
            <a:r>
              <a:rPr lang="en-US" sz="1600" dirty="0">
                <a:solidFill>
                  <a:schemeClr val="accent1"/>
                </a:solidFill>
                <a:latin typeface="Cambria" panose="02040503050406030204" pitchFamily="18" charset="0"/>
              </a:rPr>
              <a:t>mbe.mdot.Maryland.gov/directory</a:t>
            </a:r>
            <a:r>
              <a:rPr lang="en-US" sz="1600" dirty="0">
                <a:latin typeface="Cambria" panose="02040503050406030204" pitchFamily="18" charset="0"/>
              </a:rPr>
              <a:t>)</a:t>
            </a:r>
            <a:endParaRPr lang="en-US" dirty="0"/>
          </a:p>
          <a:p>
            <a:pPr lvl="1"/>
            <a:endParaRPr lang="en-US" dirty="0"/>
          </a:p>
          <a:p>
            <a:pPr lvl="2"/>
            <a:endParaRPr lang="en-US" dirty="0"/>
          </a:p>
        </p:txBody>
      </p:sp>
      <p:cxnSp>
        <p:nvCxnSpPr>
          <p:cNvPr id="4" name="Straight Connector 3"/>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pic>
        <p:nvPicPr>
          <p:cNvPr id="7" name="Picture 6"/>
          <p:cNvPicPr>
            <a:picLocks noChangeAspect="1"/>
          </p:cNvPicPr>
          <p:nvPr/>
        </p:nvPicPr>
        <p:blipFill>
          <a:blip r:embed="rId7"/>
          <a:stretch>
            <a:fillRect/>
          </a:stretch>
        </p:blipFill>
        <p:spPr>
          <a:xfrm>
            <a:off x="7190472" y="1214991"/>
            <a:ext cx="4163328" cy="5386269"/>
          </a:xfrm>
          <a:prstGeom prst="rect">
            <a:avLst/>
          </a:prstGeom>
        </p:spPr>
      </p:pic>
      <p:sp>
        <p:nvSpPr>
          <p:cNvPr id="8" name="Date Placeholder 7"/>
          <p:cNvSpPr>
            <a:spLocks noGrp="1"/>
          </p:cNvSpPr>
          <p:nvPr>
            <p:ph type="dt" sz="half" idx="10"/>
          </p:nvPr>
        </p:nvSpPr>
        <p:spPr/>
        <p:txBody>
          <a:bodyPr/>
          <a:lstStyle/>
          <a:p>
            <a:fld id="{CB15360A-C84D-4617-9304-B4D3F0D77AEA}" type="datetime1">
              <a:rPr lang="en-US" smtClean="0"/>
              <a:t>4/27/2021</a:t>
            </a:fld>
            <a:endParaRPr lang="en-US"/>
          </a:p>
        </p:txBody>
      </p:sp>
      <p:pic>
        <p:nvPicPr>
          <p:cNvPr id="9" name="New Recording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53800" y="5746750"/>
            <a:ext cx="609600" cy="609600"/>
          </a:xfrm>
          <a:prstGeom prst="rect">
            <a:avLst/>
          </a:prstGeom>
        </p:spPr>
      </p:pic>
    </p:spTree>
    <p:extLst>
      <p:ext uri="{BB962C8B-B14F-4D97-AF65-F5344CB8AC3E}">
        <p14:creationId xmlns:p14="http://schemas.microsoft.com/office/powerpoint/2010/main" val="207438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txBody>
          <a:bodyPr>
            <a:normAutofit/>
          </a:bodyPr>
          <a:lstStyle/>
          <a:p>
            <a:r>
              <a:rPr lang="en-US" sz="3200" dirty="0">
                <a:solidFill>
                  <a:srgbClr val="C00000"/>
                </a:solidFill>
                <a:latin typeface="Footlight MT Light" panose="0204060206030A020304" pitchFamily="18" charset="0"/>
                <a:cs typeface="Times New Roman" panose="02020603050405020304" pitchFamily="18" charset="0"/>
              </a:rPr>
              <a:t>	Step 3: Submit Proof of Expending your Matching Fund*</a:t>
            </a:r>
            <a:endParaRPr lang="en-US" sz="3200"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cxnSp>
        <p:nvCxnSpPr>
          <p:cNvPr id="5" name="Straight Connector 4"/>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37858" y="1761218"/>
            <a:ext cx="9685817" cy="477053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latin typeface="Cambria" panose="02040503050406030204" pitchFamily="18" charset="0"/>
              </a:rPr>
              <a:t>Submit Matching Fund Claim Form </a:t>
            </a:r>
            <a:r>
              <a:rPr lang="en-US" sz="1400" dirty="0">
                <a:latin typeface="Cambria" panose="02040503050406030204" pitchFamily="18" charset="0"/>
              </a:rPr>
              <a:t>(https://dgs.maryland.gov/Documents/grants/Match-funds.pdf)</a:t>
            </a:r>
          </a:p>
          <a:p>
            <a:pPr marL="285750" indent="-285750">
              <a:lnSpc>
                <a:spcPct val="200000"/>
              </a:lnSpc>
              <a:buFont typeface="Arial" panose="020B0604020202020204" pitchFamily="34" charset="0"/>
              <a:buChar char="•"/>
            </a:pPr>
            <a:r>
              <a:rPr lang="en-US" sz="2000" dirty="0">
                <a:latin typeface="Cambria" panose="02040503050406030204" pitchFamily="18" charset="0"/>
              </a:rPr>
              <a:t>Submit Contractor/Vendor invoices and receipts</a:t>
            </a:r>
          </a:p>
          <a:p>
            <a:pPr marL="285750" indent="-285750">
              <a:lnSpc>
                <a:spcPct val="200000"/>
              </a:lnSpc>
              <a:buFont typeface="Arial" panose="020B0604020202020204" pitchFamily="34" charset="0"/>
              <a:buChar char="•"/>
            </a:pPr>
            <a:r>
              <a:rPr lang="en-US" sz="2000" dirty="0">
                <a:latin typeface="Cambria" panose="02040503050406030204" pitchFamily="18" charset="0"/>
              </a:rPr>
              <a:t>Submit canceled checks and wire transfer documentation</a:t>
            </a:r>
          </a:p>
          <a:p>
            <a:pPr marL="285750" indent="-285750">
              <a:lnSpc>
                <a:spcPct val="200000"/>
              </a:lnSpc>
              <a:buFont typeface="Arial" panose="020B0604020202020204" pitchFamily="34" charset="0"/>
              <a:buChar char="•"/>
            </a:pPr>
            <a:r>
              <a:rPr lang="en-US" sz="2000" dirty="0">
                <a:latin typeface="Cambria" panose="02040503050406030204" pitchFamily="18" charset="0"/>
              </a:rPr>
              <a:t>Submit proof of fully expending federal or local government grants</a:t>
            </a:r>
          </a:p>
          <a:p>
            <a:pPr marL="285750" indent="-285750">
              <a:buFont typeface="Arial" panose="020B0604020202020204" pitchFamily="34" charset="0"/>
              <a:buChar char="•"/>
            </a:pPr>
            <a:r>
              <a:rPr lang="en-US" sz="2000" dirty="0">
                <a:latin typeface="Cambria" panose="02040503050406030204" pitchFamily="18" charset="0"/>
              </a:rPr>
              <a:t>Submit proof of conversion of stocks, bonds, CD’s, or other convertible cash items  used as match funds</a:t>
            </a:r>
          </a:p>
          <a:p>
            <a:endParaRPr lang="en-US" sz="2000" dirty="0">
              <a:latin typeface="Cambria" panose="02040503050406030204" pitchFamily="18" charset="0"/>
            </a:endParaRPr>
          </a:p>
          <a:p>
            <a:pPr algn="ctr">
              <a:lnSpc>
                <a:spcPct val="200000"/>
              </a:lnSpc>
            </a:pPr>
            <a:r>
              <a:rPr lang="en-US" sz="2400" b="1" dirty="0">
                <a:solidFill>
                  <a:srgbClr val="FF0000"/>
                </a:solidFill>
                <a:latin typeface="Cambria" panose="02040503050406030204" pitchFamily="18" charset="0"/>
              </a:rPr>
              <a:t>*100% of the matching fund must be expended</a:t>
            </a:r>
            <a:r>
              <a:rPr lang="en-US" sz="2000" b="1" dirty="0">
                <a:solidFill>
                  <a:srgbClr val="FF0000"/>
                </a:solidFill>
                <a:latin typeface="Cambria" panose="02040503050406030204" pitchFamily="18" charset="0"/>
              </a:rPr>
              <a:t>  </a:t>
            </a:r>
          </a:p>
          <a:p>
            <a:pPr algn="ctr"/>
            <a:endParaRPr lang="en-US" dirty="0"/>
          </a:p>
          <a:p>
            <a:pPr algn="ctr"/>
            <a:endParaRPr lang="en-US" dirty="0"/>
          </a:p>
        </p:txBody>
      </p:sp>
      <p:sp>
        <p:nvSpPr>
          <p:cNvPr id="8" name="Date Placeholder 7"/>
          <p:cNvSpPr>
            <a:spLocks noGrp="1"/>
          </p:cNvSpPr>
          <p:nvPr>
            <p:ph type="dt" sz="half" idx="10"/>
          </p:nvPr>
        </p:nvSpPr>
        <p:spPr/>
        <p:txBody>
          <a:bodyPr/>
          <a:lstStyle/>
          <a:p>
            <a:fld id="{3F5089CE-0933-4432-9E33-DB97DB8C1B0B}" type="datetime1">
              <a:rPr lang="en-US" smtClean="0"/>
              <a:t>4/27/2021</a:t>
            </a:fld>
            <a:endParaRPr lang="en-US"/>
          </a:p>
        </p:txBody>
      </p:sp>
      <p:pic>
        <p:nvPicPr>
          <p:cNvPr id="9" name="New Recording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3675" y="5744759"/>
            <a:ext cx="609600" cy="609600"/>
          </a:xfrm>
          <a:prstGeom prst="rect">
            <a:avLst/>
          </a:prstGeom>
        </p:spPr>
      </p:pic>
    </p:spTree>
    <p:extLst>
      <p:ext uri="{BB962C8B-B14F-4D97-AF65-F5344CB8AC3E}">
        <p14:creationId xmlns:p14="http://schemas.microsoft.com/office/powerpoint/2010/main" val="33743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2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2B2572-376D-4664-A563-0040A7449142}" type="datetime1">
              <a:rPr lang="en-US" smtClean="0"/>
              <a:t>4/27/2021</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841070051"/>
              </p:ext>
            </p:extLst>
          </p:nvPr>
        </p:nvGraphicFramePr>
        <p:xfrm>
          <a:off x="4892040" y="88621"/>
          <a:ext cx="6713855" cy="6450291"/>
        </p:xfrm>
        <a:graphic>
          <a:graphicData uri="http://schemas.openxmlformats.org/presentationml/2006/ole">
            <mc:AlternateContent xmlns:mc="http://schemas.openxmlformats.org/markup-compatibility/2006">
              <mc:Choice xmlns:v="urn:schemas-microsoft-com:vml" Requires="v">
                <p:oleObj name="Document" r:id="rId2" imgW="5472038" imgH="5257440" progId="Word.Document.8">
                  <p:embed/>
                </p:oleObj>
              </mc:Choice>
              <mc:Fallback>
                <p:oleObj name="Document" r:id="rId2" imgW="5472038" imgH="5257440" progId="Word.Document.8">
                  <p:embed/>
                  <p:pic>
                    <p:nvPicPr>
                      <p:cNvPr id="0" name=""/>
                      <p:cNvPicPr/>
                      <p:nvPr/>
                    </p:nvPicPr>
                    <p:blipFill>
                      <a:blip r:embed="rId3"/>
                      <a:stretch>
                        <a:fillRect/>
                      </a:stretch>
                    </p:blipFill>
                    <p:spPr>
                      <a:xfrm>
                        <a:off x="4892040" y="88621"/>
                        <a:ext cx="6713855" cy="6450291"/>
                      </a:xfrm>
                      <a:prstGeom prst="rect">
                        <a:avLst/>
                      </a:prstGeom>
                    </p:spPr>
                  </p:pic>
                </p:oleObj>
              </mc:Fallback>
            </mc:AlternateContent>
          </a:graphicData>
        </a:graphic>
      </p:graphicFrame>
      <p:sp>
        <p:nvSpPr>
          <p:cNvPr id="6" name="TextBox 5"/>
          <p:cNvSpPr txBox="1"/>
          <p:nvPr/>
        </p:nvSpPr>
        <p:spPr>
          <a:xfrm>
            <a:off x="367545" y="3052156"/>
            <a:ext cx="4234877" cy="523220"/>
          </a:xfrm>
          <a:prstGeom prst="rect">
            <a:avLst/>
          </a:prstGeom>
          <a:noFill/>
        </p:spPr>
        <p:txBody>
          <a:bodyPr wrap="none" rtlCol="0">
            <a:spAutoFit/>
          </a:bodyPr>
          <a:lstStyle/>
          <a:p>
            <a:r>
              <a:rPr lang="en-US" sz="2800" dirty="0">
                <a:solidFill>
                  <a:srgbClr val="C00000"/>
                </a:solidFill>
                <a:latin typeface="Footlight MT Light" panose="0204060206030A020304" pitchFamily="18" charset="0"/>
                <a:cs typeface="Times New Roman" panose="02020603050405020304" pitchFamily="18" charset="0"/>
              </a:rPr>
              <a:t>Matching Fund Claim Form</a:t>
            </a:r>
            <a:endParaRPr lang="en-US" sz="2800" dirty="0"/>
          </a:p>
        </p:txBody>
      </p:sp>
      <p:cxnSp>
        <p:nvCxnSpPr>
          <p:cNvPr id="7" name="Straight Connector 6"/>
          <p:cNvCxnSpPr/>
          <p:nvPr/>
        </p:nvCxnSpPr>
        <p:spPr>
          <a:xfrm>
            <a:off x="518160" y="3052156"/>
            <a:ext cx="3855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7123" y="3610012"/>
            <a:ext cx="3855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700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00000"/>
                </a:solidFill>
                <a:latin typeface="Footlight MT Light" panose="0204060206030A020304" pitchFamily="18" charset="0"/>
                <a:cs typeface="Times New Roman" panose="02020603050405020304" pitchFamily="18" charset="0"/>
              </a:rPr>
              <a:t>Hard Match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555814"/>
            <a:ext cx="10515600" cy="2476432"/>
          </a:xfrm>
        </p:spPr>
      </p:pic>
      <p:cxnSp>
        <p:nvCxnSpPr>
          <p:cNvPr id="6" name="Straight Connector 5"/>
          <p:cNvCxnSpPr/>
          <p:nvPr/>
        </p:nvCxnSpPr>
        <p:spPr>
          <a:xfrm>
            <a:off x="838200" y="552568"/>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1441280"/>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D4C65622-0F2C-4C05-8E3F-40E4B37460EC}" type="datetime1">
              <a:rPr lang="en-US" smtClean="0"/>
              <a:t>4/27/2021</a:t>
            </a:fld>
            <a:endParaRPr lang="en-US"/>
          </a:p>
        </p:txBody>
      </p:sp>
    </p:spTree>
    <p:extLst>
      <p:ext uri="{BB962C8B-B14F-4D97-AF65-F5344CB8AC3E}">
        <p14:creationId xmlns:p14="http://schemas.microsoft.com/office/powerpoint/2010/main" val="2111697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008" y="113742"/>
            <a:ext cx="10058400" cy="23164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008" y="2529906"/>
            <a:ext cx="10058400" cy="200145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1008" y="4604754"/>
            <a:ext cx="10058400" cy="2226951"/>
          </a:xfrm>
          <a:prstGeom prst="rect">
            <a:avLst/>
          </a:prstGeom>
        </p:spPr>
      </p:pic>
      <p:sp>
        <p:nvSpPr>
          <p:cNvPr id="6" name="TextBox 5"/>
          <p:cNvSpPr txBox="1"/>
          <p:nvPr/>
        </p:nvSpPr>
        <p:spPr>
          <a:xfrm>
            <a:off x="423845" y="948816"/>
            <a:ext cx="1317027" cy="646331"/>
          </a:xfrm>
          <a:prstGeom prst="rect">
            <a:avLst/>
          </a:prstGeom>
          <a:noFill/>
        </p:spPr>
        <p:txBody>
          <a:bodyPr wrap="none" rtlCol="0">
            <a:spAutoFit/>
          </a:bodyPr>
          <a:lstStyle/>
          <a:p>
            <a:pPr algn="ctr"/>
            <a:r>
              <a:rPr lang="en-US" dirty="0">
                <a:solidFill>
                  <a:srgbClr val="C00000"/>
                </a:solidFill>
                <a:latin typeface="Footlight MT Light" panose="0204060206030A020304" pitchFamily="18" charset="0"/>
                <a:cs typeface="Times New Roman" panose="02020603050405020304" pitchFamily="18" charset="0"/>
              </a:rPr>
              <a:t>Soft Match: </a:t>
            </a:r>
          </a:p>
          <a:p>
            <a:pPr algn="ctr"/>
            <a:r>
              <a:rPr lang="en-US" dirty="0">
                <a:solidFill>
                  <a:srgbClr val="C00000"/>
                </a:solidFill>
                <a:latin typeface="Footlight MT Light" panose="0204060206030A020304" pitchFamily="18" charset="0"/>
                <a:cs typeface="Times New Roman" panose="02020603050405020304" pitchFamily="18" charset="0"/>
              </a:rPr>
              <a:t>Property </a:t>
            </a:r>
            <a:endParaRPr lang="en-US" dirty="0"/>
          </a:p>
        </p:txBody>
      </p:sp>
      <p:sp>
        <p:nvSpPr>
          <p:cNvPr id="7" name="TextBox 6"/>
          <p:cNvSpPr txBox="1"/>
          <p:nvPr/>
        </p:nvSpPr>
        <p:spPr>
          <a:xfrm>
            <a:off x="105360" y="3207469"/>
            <a:ext cx="1953996" cy="646331"/>
          </a:xfrm>
          <a:prstGeom prst="rect">
            <a:avLst/>
          </a:prstGeom>
          <a:noFill/>
        </p:spPr>
        <p:txBody>
          <a:bodyPr wrap="none" rtlCol="0">
            <a:spAutoFit/>
          </a:bodyPr>
          <a:lstStyle/>
          <a:p>
            <a:pPr algn="ctr"/>
            <a:r>
              <a:rPr lang="en-US" dirty="0">
                <a:solidFill>
                  <a:srgbClr val="C00000"/>
                </a:solidFill>
                <a:latin typeface="Footlight MT Light" panose="0204060206030A020304" pitchFamily="18" charset="0"/>
                <a:cs typeface="Times New Roman" panose="02020603050405020304" pitchFamily="18" charset="0"/>
              </a:rPr>
              <a:t>Soft Match:</a:t>
            </a:r>
          </a:p>
          <a:p>
            <a:pPr algn="ctr"/>
            <a:r>
              <a:rPr lang="en-US" dirty="0">
                <a:solidFill>
                  <a:srgbClr val="C00000"/>
                </a:solidFill>
                <a:latin typeface="Footlight MT Light" panose="0204060206030A020304" pitchFamily="18" charset="0"/>
                <a:cs typeface="Times New Roman" panose="02020603050405020304" pitchFamily="18" charset="0"/>
              </a:rPr>
              <a:t>Prior Expenditures</a:t>
            </a:r>
            <a:endParaRPr lang="en-US" dirty="0"/>
          </a:p>
        </p:txBody>
      </p:sp>
      <p:sp>
        <p:nvSpPr>
          <p:cNvPr id="8" name="TextBox 7"/>
          <p:cNvSpPr txBox="1"/>
          <p:nvPr/>
        </p:nvSpPr>
        <p:spPr>
          <a:xfrm>
            <a:off x="452698" y="5395063"/>
            <a:ext cx="1259319" cy="646331"/>
          </a:xfrm>
          <a:prstGeom prst="rect">
            <a:avLst/>
          </a:prstGeom>
          <a:noFill/>
        </p:spPr>
        <p:txBody>
          <a:bodyPr wrap="none" rtlCol="0">
            <a:spAutoFit/>
          </a:bodyPr>
          <a:lstStyle/>
          <a:p>
            <a:pPr algn="ctr"/>
            <a:r>
              <a:rPr lang="en-US" dirty="0">
                <a:solidFill>
                  <a:srgbClr val="C00000"/>
                </a:solidFill>
                <a:latin typeface="Footlight MT Light" panose="0204060206030A020304" pitchFamily="18" charset="0"/>
                <a:cs typeface="Times New Roman" panose="02020603050405020304" pitchFamily="18" charset="0"/>
              </a:rPr>
              <a:t>Soft Match:</a:t>
            </a:r>
          </a:p>
          <a:p>
            <a:pPr algn="ctr"/>
            <a:r>
              <a:rPr lang="en-US" dirty="0">
                <a:solidFill>
                  <a:srgbClr val="C00000"/>
                </a:solidFill>
                <a:latin typeface="Footlight MT Light" panose="0204060206030A020304" pitchFamily="18" charset="0"/>
                <a:cs typeface="Times New Roman" panose="02020603050405020304" pitchFamily="18" charset="0"/>
              </a:rPr>
              <a:t>In-Kind </a:t>
            </a:r>
            <a:endParaRPr lang="en-US" dirty="0"/>
          </a:p>
        </p:txBody>
      </p:sp>
      <p:cxnSp>
        <p:nvCxnSpPr>
          <p:cNvPr id="9" name="Straight Connector 8"/>
          <p:cNvCxnSpPr/>
          <p:nvPr/>
        </p:nvCxnSpPr>
        <p:spPr>
          <a:xfrm flipV="1">
            <a:off x="268224" y="811284"/>
            <a:ext cx="1472648" cy="177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5360" y="1714907"/>
            <a:ext cx="1635512"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5360" y="2799684"/>
            <a:ext cx="1723440" cy="71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5360" y="4174539"/>
            <a:ext cx="1635512"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5360" y="5205984"/>
            <a:ext cx="1723440" cy="29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5360" y="6215499"/>
            <a:ext cx="1606657"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071104" y="2060448"/>
            <a:ext cx="1560576" cy="12192"/>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4608576" y="2279904"/>
            <a:ext cx="223113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8071104" y="4023360"/>
            <a:ext cx="156057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4608576" y="4240048"/>
            <a:ext cx="4925568"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4779264" y="6437376"/>
            <a:ext cx="4962144"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 name="Date Placeholder 1"/>
          <p:cNvSpPr>
            <a:spLocks noGrp="1"/>
          </p:cNvSpPr>
          <p:nvPr>
            <p:ph type="dt" sz="half" idx="10"/>
          </p:nvPr>
        </p:nvSpPr>
        <p:spPr/>
        <p:txBody>
          <a:bodyPr/>
          <a:lstStyle/>
          <a:p>
            <a:fld id="{816358DF-329C-43DA-87E7-F9192B5B22B2}" type="datetime1">
              <a:rPr lang="en-US" smtClean="0"/>
              <a:t>4/27/2021</a:t>
            </a:fld>
            <a:endParaRPr lang="en-US"/>
          </a:p>
        </p:txBody>
      </p:sp>
    </p:spTree>
    <p:extLst>
      <p:ext uri="{BB962C8B-B14F-4D97-AF65-F5344CB8AC3E}">
        <p14:creationId xmlns:p14="http://schemas.microsoft.com/office/powerpoint/2010/main" val="2219549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8890"/>
          </a:xfrm>
        </p:spPr>
        <p:txBody>
          <a:bodyPr>
            <a:normAutofit/>
          </a:bodyPr>
          <a:lstStyle/>
          <a:p>
            <a:r>
              <a:rPr lang="en-US" dirty="0">
                <a:solidFill>
                  <a:srgbClr val="C00000"/>
                </a:solidFill>
                <a:latin typeface="Footlight MT Light" panose="0204060206030A020304" pitchFamily="18" charset="0"/>
                <a:cs typeface="Times New Roman" panose="02020603050405020304" pitchFamily="18" charset="0"/>
              </a:rPr>
              <a:t>	Step 4: Submit your Request for Payment</a:t>
            </a:r>
            <a:endParaRPr lang="en-US" dirty="0"/>
          </a:p>
        </p:txBody>
      </p:sp>
      <p:sp>
        <p:nvSpPr>
          <p:cNvPr id="3" name="Content Placeholder 2"/>
          <p:cNvSpPr>
            <a:spLocks noGrp="1"/>
          </p:cNvSpPr>
          <p:nvPr>
            <p:ph idx="1"/>
          </p:nvPr>
        </p:nvSpPr>
        <p:spPr>
          <a:xfrm>
            <a:off x="838199" y="1825625"/>
            <a:ext cx="9978483" cy="4351338"/>
          </a:xfrm>
        </p:spPr>
        <p:txBody>
          <a:bodyPr>
            <a:normAutofit lnSpcReduction="10000"/>
          </a:bodyPr>
          <a:lstStyle/>
          <a:p>
            <a:r>
              <a:rPr lang="en-US" dirty="0">
                <a:latin typeface="Cambria" panose="02040503050406030204" pitchFamily="18" charset="0"/>
              </a:rPr>
              <a:t>Submit Grant Claim Form  </a:t>
            </a:r>
          </a:p>
          <a:p>
            <a:pPr lvl="1"/>
            <a:r>
              <a:rPr lang="en-US" dirty="0">
                <a:latin typeface="Cambria" panose="02040503050406030204" pitchFamily="18" charset="0"/>
              </a:rPr>
              <a:t>Attach a copy of Contract Eligibility letter</a:t>
            </a:r>
          </a:p>
          <a:p>
            <a:r>
              <a:rPr lang="en-US" dirty="0">
                <a:latin typeface="Cambria" panose="02040503050406030204" pitchFamily="18" charset="0"/>
              </a:rPr>
              <a:t>Payments made directly to vendors </a:t>
            </a:r>
          </a:p>
          <a:p>
            <a:pPr lvl="1"/>
            <a:r>
              <a:rPr lang="en-US" dirty="0">
                <a:latin typeface="Cambria" panose="02040503050406030204" pitchFamily="18" charset="0"/>
              </a:rPr>
              <a:t>Schedule of invoices to be paid</a:t>
            </a:r>
          </a:p>
          <a:p>
            <a:pPr lvl="1"/>
            <a:r>
              <a:rPr lang="en-US" dirty="0">
                <a:latin typeface="Cambria" panose="02040503050406030204" pitchFamily="18" charset="0"/>
              </a:rPr>
              <a:t>Original vendor invoices </a:t>
            </a:r>
          </a:p>
          <a:p>
            <a:pPr lvl="1"/>
            <a:r>
              <a:rPr lang="en-US" dirty="0">
                <a:latin typeface="Cambria" panose="02040503050406030204" pitchFamily="18" charset="0"/>
              </a:rPr>
              <a:t>Vendor’s Federal Identification Number (IRS Form W9)</a:t>
            </a:r>
          </a:p>
          <a:p>
            <a:r>
              <a:rPr lang="en-US" dirty="0">
                <a:latin typeface="Cambria" panose="02040503050406030204" pitchFamily="18" charset="0"/>
              </a:rPr>
              <a:t>Reimbursements to Grantee Organization</a:t>
            </a:r>
          </a:p>
          <a:p>
            <a:pPr lvl="1"/>
            <a:r>
              <a:rPr lang="en-US" dirty="0">
                <a:latin typeface="Cambria" panose="02040503050406030204" pitchFamily="18" charset="0"/>
              </a:rPr>
              <a:t>Schedule of paid invoices and corresponding check numbers</a:t>
            </a:r>
          </a:p>
          <a:p>
            <a:pPr lvl="1"/>
            <a:r>
              <a:rPr lang="en-US" dirty="0">
                <a:latin typeface="Cambria" panose="02040503050406030204" pitchFamily="18" charset="0"/>
              </a:rPr>
              <a:t>Canceled checks (front and back)</a:t>
            </a:r>
          </a:p>
          <a:p>
            <a:pPr lvl="1"/>
            <a:r>
              <a:rPr lang="en-US" dirty="0">
                <a:latin typeface="Cambria" panose="02040503050406030204" pitchFamily="18" charset="0"/>
              </a:rPr>
              <a:t>Copies of vendor invoices</a:t>
            </a:r>
          </a:p>
          <a:p>
            <a:pPr lvl="1"/>
            <a:r>
              <a:rPr lang="en-US" dirty="0">
                <a:latin typeface="Cambria" panose="02040503050406030204" pitchFamily="18" charset="0"/>
              </a:rPr>
              <a:t>Organization’s Federal Identification Number (IRS Form W9)</a:t>
            </a:r>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cxnSp>
        <p:nvCxnSpPr>
          <p:cNvPr id="5" name="Straight Connector 4"/>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fld id="{D22036D4-684E-4BB5-B898-081EC6E52DAA}" type="datetime1">
              <a:rPr lang="en-US" smtClean="0"/>
              <a:t>4/27/2021</a:t>
            </a:fld>
            <a:endParaRPr lang="en-US"/>
          </a:p>
        </p:txBody>
      </p:sp>
      <p:pic>
        <p:nvPicPr>
          <p:cNvPr id="8" name="New Recording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2903" y="5746750"/>
            <a:ext cx="609600" cy="609600"/>
          </a:xfrm>
          <a:prstGeom prst="rect">
            <a:avLst/>
          </a:prstGeom>
        </p:spPr>
      </p:pic>
    </p:spTree>
    <p:extLst>
      <p:ext uri="{BB962C8B-B14F-4D97-AF65-F5344CB8AC3E}">
        <p14:creationId xmlns:p14="http://schemas.microsoft.com/office/powerpoint/2010/main" val="3220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7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24561964"/>
              </p:ext>
            </p:extLst>
          </p:nvPr>
        </p:nvGraphicFramePr>
        <p:xfrm>
          <a:off x="6546852" y="962291"/>
          <a:ext cx="4938200" cy="5611910"/>
        </p:xfrm>
        <a:graphic>
          <a:graphicData uri="http://schemas.openxmlformats.org/presentationml/2006/ole">
            <mc:AlternateContent xmlns:mc="http://schemas.openxmlformats.org/markup-compatibility/2006">
              <mc:Choice xmlns:v="urn:schemas-microsoft-com:vml" Requires="v">
                <p:oleObj name="Document" r:id="rId3" imgW="5497885" imgH="6594879" progId="Word.Document.8">
                  <p:embed/>
                </p:oleObj>
              </mc:Choice>
              <mc:Fallback>
                <p:oleObj name="Document" r:id="rId3" imgW="5497885" imgH="6594879" progId="Word.Document.8">
                  <p:embed/>
                  <p:pic>
                    <p:nvPicPr>
                      <p:cNvPr id="0" name=""/>
                      <p:cNvPicPr/>
                      <p:nvPr/>
                    </p:nvPicPr>
                    <p:blipFill>
                      <a:blip r:embed="rId4"/>
                      <a:stretch>
                        <a:fillRect/>
                      </a:stretch>
                    </p:blipFill>
                    <p:spPr>
                      <a:xfrm>
                        <a:off x="6546852" y="962291"/>
                        <a:ext cx="4938200" cy="5611910"/>
                      </a:xfrm>
                      <a:prstGeom prst="rect">
                        <a:avLst/>
                      </a:prstGeom>
                    </p:spPr>
                  </p:pic>
                </p:oleObj>
              </mc:Fallback>
            </mc:AlternateContent>
          </a:graphicData>
        </a:graphic>
      </p:graphicFrame>
      <p:sp>
        <p:nvSpPr>
          <p:cNvPr id="5" name="Rectangle 4"/>
          <p:cNvSpPr/>
          <p:nvPr/>
        </p:nvSpPr>
        <p:spPr>
          <a:xfrm>
            <a:off x="888283" y="434227"/>
            <a:ext cx="2861937" cy="369332"/>
          </a:xfrm>
          <a:prstGeom prst="rect">
            <a:avLst/>
          </a:prstGeom>
        </p:spPr>
        <p:txBody>
          <a:bodyPr wrap="none">
            <a:spAutoFit/>
          </a:bodyPr>
          <a:lstStyle/>
          <a:p>
            <a:r>
              <a:rPr lang="en-US" dirty="0">
                <a:solidFill>
                  <a:srgbClr val="C00000"/>
                </a:solidFill>
                <a:latin typeface="Footlight MT Light" panose="0204060206030A020304" pitchFamily="18" charset="0"/>
                <a:cs typeface="Times New Roman" panose="02020603050405020304" pitchFamily="18" charset="0"/>
              </a:rPr>
              <a:t>DGS Payment Request Form </a:t>
            </a:r>
            <a:endParaRPr lang="en-US" dirty="0"/>
          </a:p>
        </p:txBody>
      </p:sp>
      <p:sp>
        <p:nvSpPr>
          <p:cNvPr id="7" name="Rectangle 6"/>
          <p:cNvSpPr/>
          <p:nvPr/>
        </p:nvSpPr>
        <p:spPr>
          <a:xfrm>
            <a:off x="7279292" y="434227"/>
            <a:ext cx="4317272" cy="369332"/>
          </a:xfrm>
          <a:prstGeom prst="rect">
            <a:avLst/>
          </a:prstGeom>
        </p:spPr>
        <p:txBody>
          <a:bodyPr wrap="none">
            <a:spAutoFit/>
          </a:bodyPr>
          <a:lstStyle/>
          <a:p>
            <a:r>
              <a:rPr lang="en-US" dirty="0">
                <a:solidFill>
                  <a:srgbClr val="C00000"/>
                </a:solidFill>
                <a:latin typeface="Footlight MT Light" panose="0204060206030A020304" pitchFamily="18" charset="0"/>
                <a:cs typeface="Times New Roman" panose="02020603050405020304" pitchFamily="18" charset="0"/>
              </a:rPr>
              <a:t>Comptroller’s Office Payment Request Form</a:t>
            </a:r>
            <a:endParaRPr lang="en-US" dirty="0"/>
          </a:p>
        </p:txBody>
      </p:sp>
      <p:cxnSp>
        <p:nvCxnSpPr>
          <p:cNvPr id="8" name="Straight Connector 7"/>
          <p:cNvCxnSpPr/>
          <p:nvPr/>
        </p:nvCxnSpPr>
        <p:spPr>
          <a:xfrm>
            <a:off x="482948" y="406865"/>
            <a:ext cx="3453432" cy="27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5417" y="803559"/>
            <a:ext cx="3367668" cy="27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93132" y="803559"/>
            <a:ext cx="450343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93132" y="379503"/>
            <a:ext cx="4503432" cy="27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1014752596"/>
              </p:ext>
            </p:extLst>
          </p:nvPr>
        </p:nvGraphicFramePr>
        <p:xfrm>
          <a:off x="635417" y="1067801"/>
          <a:ext cx="4314535" cy="5409513"/>
        </p:xfrm>
        <a:graphic>
          <a:graphicData uri="http://schemas.openxmlformats.org/presentationml/2006/ole">
            <mc:AlternateContent xmlns:mc="http://schemas.openxmlformats.org/markup-compatibility/2006">
              <mc:Choice xmlns:v="urn:schemas-microsoft-com:vml" Requires="v">
                <p:oleObj name="Document" r:id="rId5" imgW="5497885" imgH="8243237" progId="Word.Document.8">
                  <p:embed/>
                </p:oleObj>
              </mc:Choice>
              <mc:Fallback>
                <p:oleObj name="Document" r:id="rId5" imgW="5497885" imgH="8243237" progId="Word.Document.8">
                  <p:embed/>
                  <p:pic>
                    <p:nvPicPr>
                      <p:cNvPr id="0" name=""/>
                      <p:cNvPicPr/>
                      <p:nvPr/>
                    </p:nvPicPr>
                    <p:blipFill>
                      <a:blip r:embed="rId6"/>
                      <a:stretch>
                        <a:fillRect/>
                      </a:stretch>
                    </p:blipFill>
                    <p:spPr>
                      <a:xfrm>
                        <a:off x="635417" y="1067801"/>
                        <a:ext cx="4314535" cy="5409513"/>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fld id="{4BDAF6C3-DA36-40D5-BF5A-363C6848A60F}" type="datetime1">
              <a:rPr lang="en-US" smtClean="0"/>
              <a:t>4/27/2021</a:t>
            </a:fld>
            <a:endParaRPr lang="en-US"/>
          </a:p>
        </p:txBody>
      </p:sp>
    </p:spTree>
    <p:extLst>
      <p:ext uri="{BB962C8B-B14F-4D97-AF65-F5344CB8AC3E}">
        <p14:creationId xmlns:p14="http://schemas.microsoft.com/office/powerpoint/2010/main" val="19399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8098"/>
          </a:xfrm>
        </p:spPr>
        <p:txBody>
          <a:bodyPr/>
          <a:lstStyle/>
          <a:p>
            <a:r>
              <a:rPr lang="en-US" dirty="0">
                <a:solidFill>
                  <a:srgbClr val="C00000"/>
                </a:solidFill>
                <a:latin typeface="Footlight MT Light" panose="0204060206030A020304" pitchFamily="18" charset="0"/>
                <a:cs typeface="Times New Roman" panose="02020603050405020304" pitchFamily="18" charset="0"/>
              </a:rPr>
              <a:t>	Step 5: Submit your Closing Reports</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cxnSp>
        <p:nvCxnSpPr>
          <p:cNvPr id="4" name="Straight Connector 3"/>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512096"/>
            <a:ext cx="10635761"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mbria" panose="02040503050406030204" pitchFamily="18" charset="0"/>
              </a:rPr>
              <a:t>Notify DGS Grant Administrator and the Comptroller’s Office, </a:t>
            </a:r>
            <a:r>
              <a:rPr lang="en-US" sz="2800" b="1" u="sng" dirty="0">
                <a:latin typeface="Cambria" panose="02040503050406030204" pitchFamily="18" charset="0"/>
              </a:rPr>
              <a:t>in writing</a:t>
            </a:r>
            <a:r>
              <a:rPr lang="en-US" sz="2800" u="sng" dirty="0">
                <a:latin typeface="Cambria" panose="02040503050406030204" pitchFamily="18" charset="0"/>
              </a:rPr>
              <a:t>,</a:t>
            </a:r>
            <a:r>
              <a:rPr lang="en-US" sz="2800" dirty="0">
                <a:latin typeface="Cambria" panose="02040503050406030204" pitchFamily="18" charset="0"/>
              </a:rPr>
              <a:t> that the project has been completed</a:t>
            </a:r>
          </a:p>
          <a:p>
            <a:pPr marL="285750" indent="-285750">
              <a:lnSpc>
                <a:spcPct val="150000"/>
              </a:lnSpc>
              <a:buFont typeface="Arial" panose="020B0604020202020204" pitchFamily="34" charset="0"/>
              <a:buChar char="•"/>
            </a:pPr>
            <a:r>
              <a:rPr lang="en-US" sz="2800" dirty="0">
                <a:latin typeface="Cambria" panose="02040503050406030204" pitchFamily="18" charset="0"/>
              </a:rPr>
              <a:t>Submit your Capital Project Final Report to DGS</a:t>
            </a:r>
          </a:p>
          <a:p>
            <a:pPr marL="285750" indent="-285750">
              <a:lnSpc>
                <a:spcPct val="150000"/>
              </a:lnSpc>
              <a:buFont typeface="Arial" panose="020B0604020202020204" pitchFamily="34" charset="0"/>
              <a:buChar char="•"/>
            </a:pPr>
            <a:r>
              <a:rPr lang="en-US" sz="2800" dirty="0">
                <a:latin typeface="Cambria" panose="02040503050406030204" pitchFamily="18" charset="0"/>
              </a:rPr>
              <a:t>Submit pictures of the final project to DGS</a:t>
            </a:r>
          </a:p>
          <a:p>
            <a:pPr marL="285750" indent="-285750">
              <a:buFont typeface="Arial" panose="020B0604020202020204" pitchFamily="34" charset="0"/>
              <a:buChar char="•"/>
            </a:pPr>
            <a:r>
              <a:rPr lang="en-US" sz="2800" dirty="0">
                <a:latin typeface="Cambria" panose="02040503050406030204" pitchFamily="18" charset="0"/>
              </a:rPr>
              <a:t>Contact DGS Grants Compliance Officer to schedule an on-site or virtual visit to verify project completion</a:t>
            </a:r>
          </a:p>
        </p:txBody>
      </p:sp>
      <p:sp>
        <p:nvSpPr>
          <p:cNvPr id="7" name="Date Placeholder 6"/>
          <p:cNvSpPr>
            <a:spLocks noGrp="1"/>
          </p:cNvSpPr>
          <p:nvPr>
            <p:ph type="dt" sz="half" idx="10"/>
          </p:nvPr>
        </p:nvSpPr>
        <p:spPr/>
        <p:txBody>
          <a:bodyPr/>
          <a:lstStyle/>
          <a:p>
            <a:fld id="{329C9CE3-CFB2-4296-95DB-6D62F4EF6E61}" type="datetime1">
              <a:rPr lang="en-US" smtClean="0"/>
              <a:t>4/27/2021</a:t>
            </a:fld>
            <a:endParaRPr lang="en-US"/>
          </a:p>
        </p:txBody>
      </p:sp>
      <p:pic>
        <p:nvPicPr>
          <p:cNvPr id="8" name="New Recording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2903" y="5746750"/>
            <a:ext cx="609600" cy="609600"/>
          </a:xfrm>
          <a:prstGeom prst="rect">
            <a:avLst/>
          </a:prstGeom>
        </p:spPr>
      </p:pic>
    </p:spTree>
    <p:extLst>
      <p:ext uri="{BB962C8B-B14F-4D97-AF65-F5344CB8AC3E}">
        <p14:creationId xmlns:p14="http://schemas.microsoft.com/office/powerpoint/2010/main" val="30980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0919"/>
          </a:xfrm>
        </p:spPr>
        <p:txBody>
          <a:bodyPr/>
          <a:lstStyle/>
          <a:p>
            <a:r>
              <a:rPr lang="en-US" dirty="0">
                <a:solidFill>
                  <a:srgbClr val="C00000"/>
                </a:solidFill>
                <a:latin typeface="Footlight MT Light" panose="0204060206030A020304" pitchFamily="18" charset="0"/>
                <a:cs typeface="Times New Roman" panose="02020603050405020304" pitchFamily="18" charset="0"/>
              </a:rPr>
              <a:t>S		Capital Grants Program Contact</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cxnSp>
        <p:nvCxnSpPr>
          <p:cNvPr id="4" name="Straight Connector 3"/>
          <p:cNvCxnSpPr/>
          <p:nvPr/>
        </p:nvCxnSpPr>
        <p:spPr>
          <a:xfrm>
            <a:off x="1548240" y="40686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5178" y="2298265"/>
            <a:ext cx="5882707" cy="1569660"/>
          </a:xfrm>
          <a:prstGeom prst="rect">
            <a:avLst/>
          </a:prstGeom>
          <a:noFill/>
        </p:spPr>
        <p:txBody>
          <a:bodyPr wrap="square" rtlCol="0">
            <a:spAutoFit/>
          </a:bodyPr>
          <a:lstStyle/>
          <a:p>
            <a:pPr algn="ctr"/>
            <a:r>
              <a:rPr lang="en-US" sz="2000" b="1" dirty="0">
                <a:latin typeface="Cambria" panose="02040503050406030204" pitchFamily="18" charset="0"/>
              </a:rPr>
              <a:t>Linda Davis-Cole </a:t>
            </a:r>
            <a:r>
              <a:rPr lang="en-US" sz="2000" dirty="0">
                <a:latin typeface="Cambria" panose="02040503050406030204" pitchFamily="18" charset="0"/>
              </a:rPr>
              <a:t>– Grants Coordinator (Information, inquiries and request for documents)</a:t>
            </a:r>
          </a:p>
          <a:p>
            <a:pPr lvl="1" algn="ctr"/>
            <a:r>
              <a:rPr lang="en-US" sz="2000" dirty="0">
                <a:latin typeface="Cambria" panose="02040503050406030204" pitchFamily="18" charset="0"/>
                <a:hlinkClick r:id="rId6"/>
              </a:rPr>
              <a:t>dgs.capitalgrants@Maryland.gov</a:t>
            </a:r>
            <a:r>
              <a:rPr lang="en-US" sz="2000" dirty="0">
                <a:latin typeface="Cambria" panose="02040503050406030204" pitchFamily="18" charset="0"/>
              </a:rPr>
              <a:t> </a:t>
            </a:r>
          </a:p>
          <a:p>
            <a:pPr lvl="1" algn="ctr"/>
            <a:r>
              <a:rPr lang="en-US" sz="2000" dirty="0">
                <a:latin typeface="Cambria" panose="02040503050406030204" pitchFamily="18" charset="0"/>
              </a:rPr>
              <a:t>(410)767-4390</a:t>
            </a:r>
          </a:p>
          <a:p>
            <a:pPr algn="ctr"/>
            <a:endParaRPr lang="en-US" sz="1600" dirty="0">
              <a:latin typeface="Cambria" panose="02040503050406030204" pitchFamily="18" charset="0"/>
            </a:endParaRPr>
          </a:p>
        </p:txBody>
      </p:sp>
      <p:sp>
        <p:nvSpPr>
          <p:cNvPr id="7" name="TextBox 6"/>
          <p:cNvSpPr txBox="1"/>
          <p:nvPr/>
        </p:nvSpPr>
        <p:spPr>
          <a:xfrm>
            <a:off x="6482687" y="1941165"/>
            <a:ext cx="5279816" cy="2708434"/>
          </a:xfrm>
          <a:prstGeom prst="rect">
            <a:avLst/>
          </a:prstGeom>
          <a:noFill/>
        </p:spPr>
        <p:txBody>
          <a:bodyPr wrap="square" rtlCol="0">
            <a:spAutoFit/>
          </a:bodyPr>
          <a:lstStyle/>
          <a:p>
            <a:pPr lvl="0" algn="ctr"/>
            <a:endParaRPr lang="en-US" sz="1600" dirty="0">
              <a:solidFill>
                <a:prstClr val="black"/>
              </a:solidFill>
              <a:latin typeface="Cambria" panose="02040503050406030204" pitchFamily="18" charset="0"/>
            </a:endParaRPr>
          </a:p>
          <a:p>
            <a:pPr lvl="0" algn="ctr"/>
            <a:r>
              <a:rPr lang="en-US" sz="2400" b="1" dirty="0">
                <a:latin typeface="Cambria" panose="02040503050406030204" pitchFamily="18" charset="0"/>
              </a:rPr>
              <a:t>Capital Grants &amp; Loans Division</a:t>
            </a:r>
          </a:p>
          <a:p>
            <a:pPr algn="ctr"/>
            <a:r>
              <a:rPr lang="en-US" sz="2400" b="1" dirty="0">
                <a:latin typeface="Cambria" panose="02040503050406030204" pitchFamily="18" charset="0"/>
              </a:rPr>
              <a:t>301 West Preston Street</a:t>
            </a:r>
          </a:p>
          <a:p>
            <a:pPr algn="ctr"/>
            <a:r>
              <a:rPr lang="en-US" sz="2400" b="1" dirty="0">
                <a:latin typeface="Cambria" panose="02040503050406030204" pitchFamily="18" charset="0"/>
              </a:rPr>
              <a:t>Room 703</a:t>
            </a:r>
          </a:p>
          <a:p>
            <a:pPr algn="ctr"/>
            <a:r>
              <a:rPr lang="en-US" sz="2400" b="1" dirty="0">
                <a:latin typeface="Cambria" panose="02040503050406030204" pitchFamily="18" charset="0"/>
              </a:rPr>
              <a:t>Baltimore, Maryland 21201</a:t>
            </a:r>
          </a:p>
          <a:p>
            <a:pPr algn="ctr"/>
            <a:endParaRPr lang="en-US" sz="2400" b="1" dirty="0">
              <a:latin typeface="Cambria" panose="02040503050406030204" pitchFamily="18" charset="0"/>
            </a:endParaRPr>
          </a:p>
          <a:p>
            <a:pPr lvl="0" algn="ctr"/>
            <a:endParaRPr lang="en-US" sz="1600" dirty="0">
              <a:solidFill>
                <a:prstClr val="black"/>
              </a:solidFill>
              <a:latin typeface="Cambria" panose="02040503050406030204" pitchFamily="18" charset="0"/>
            </a:endParaRPr>
          </a:p>
          <a:p>
            <a:pPr lvl="1" algn="ctr"/>
            <a:endParaRPr lang="en-US" dirty="0">
              <a:solidFill>
                <a:prstClr val="black"/>
              </a:solidFill>
              <a:latin typeface="Cambria" panose="02040503050406030204" pitchFamily="18" charset="0"/>
            </a:endParaRPr>
          </a:p>
        </p:txBody>
      </p:sp>
      <p:sp>
        <p:nvSpPr>
          <p:cNvPr id="8" name="Date Placeholder 7"/>
          <p:cNvSpPr>
            <a:spLocks noGrp="1"/>
          </p:cNvSpPr>
          <p:nvPr>
            <p:ph type="dt" sz="half" idx="10"/>
          </p:nvPr>
        </p:nvSpPr>
        <p:spPr/>
        <p:txBody>
          <a:bodyPr/>
          <a:lstStyle/>
          <a:p>
            <a:fld id="{34DEE317-729A-4A5C-B411-594C4A2C902D}" type="datetime1">
              <a:rPr lang="en-US" smtClean="0"/>
              <a:t>4/27/2021</a:t>
            </a:fld>
            <a:endParaRPr lang="en-US"/>
          </a:p>
        </p:txBody>
      </p:sp>
      <p:pic>
        <p:nvPicPr>
          <p:cNvPr id="10" name="New Recording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65408" y="5746750"/>
            <a:ext cx="609600" cy="609600"/>
          </a:xfrm>
          <a:prstGeom prst="rect">
            <a:avLst/>
          </a:prstGeom>
        </p:spPr>
      </p:pic>
    </p:spTree>
    <p:extLst>
      <p:ext uri="{BB962C8B-B14F-4D97-AF65-F5344CB8AC3E}">
        <p14:creationId xmlns:p14="http://schemas.microsoft.com/office/powerpoint/2010/main" val="345831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4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548241" y="509155"/>
            <a:ext cx="10214263" cy="664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Capital Grants Overview</a:t>
            </a:r>
            <a:endParaRPr lang="en-US" sz="3400" dirty="0">
              <a:solidFill>
                <a:srgbClr val="C00000"/>
              </a:solidFill>
              <a:effectLst/>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sp>
        <p:nvSpPr>
          <p:cNvPr id="11" name="TextBox 10"/>
          <p:cNvSpPr txBox="1"/>
          <p:nvPr/>
        </p:nvSpPr>
        <p:spPr>
          <a:xfrm>
            <a:off x="1426412" y="1339972"/>
            <a:ext cx="9834711" cy="2246769"/>
          </a:xfrm>
          <a:prstGeom prst="rect">
            <a:avLst/>
          </a:prstGeom>
          <a:noFill/>
        </p:spPr>
        <p:txBody>
          <a:bodyPr wrap="square" rtlCol="0">
            <a:spAutoFit/>
          </a:bodyPr>
          <a:lstStyle/>
          <a:p>
            <a:r>
              <a:rPr lang="en-US" sz="2000" dirty="0">
                <a:latin typeface="Cambria" panose="02040503050406030204" pitchFamily="18" charset="0"/>
              </a:rPr>
              <a:t>Funds for a grant may be sought/requested as a </a:t>
            </a:r>
            <a:r>
              <a:rPr lang="en-US" sz="2000" dirty="0">
                <a:latin typeface="Cambria" panose="02040503050406030204" pitchFamily="18" charset="0"/>
                <a:hlinkClick r:id="rId6"/>
              </a:rPr>
              <a:t>Legislative Bond Initiative​</a:t>
            </a:r>
            <a:r>
              <a:rPr lang="en-US" sz="2000" dirty="0">
                <a:latin typeface="Cambria" panose="02040503050406030204" pitchFamily="18" charset="0"/>
              </a:rPr>
              <a:t>​ sponsored by a State Senator or Delegate or as an Administration initiative as part of the Maryland Consolidated Capital Bond Loan (MCCBL) or in the Governor's budget. A </a:t>
            </a:r>
            <a:r>
              <a:rPr lang="en-US" sz="2000" dirty="0">
                <a:latin typeface="Cambria" panose="02040503050406030204" pitchFamily="18" charset="0"/>
                <a:hlinkClick r:id="rId7"/>
              </a:rPr>
              <a:t>process chart</a:t>
            </a:r>
            <a:r>
              <a:rPr lang="en-US" sz="2000" dirty="0">
                <a:latin typeface="Cambria" panose="02040503050406030204" pitchFamily="18" charset="0"/>
              </a:rPr>
              <a:t> has been prepared to provide an overview for the process used in obtaining and administering legislative grants. The process may at first appear to be complicated, but once the legislation is signed by the Governor, the entire process can be broken down into five steps</a:t>
            </a:r>
            <a:r>
              <a:rPr lang="en-US" dirty="0">
                <a:latin typeface="Cambria" panose="02040503050406030204" pitchFamily="18" charset="0"/>
              </a:rPr>
              <a:t>. </a:t>
            </a:r>
            <a:endParaRPr lang="en-US" sz="2400" dirty="0">
              <a:latin typeface="Cambria" panose="02040503050406030204" pitchFamily="18"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6412" y="3529024"/>
            <a:ext cx="3418703" cy="2350358"/>
          </a:xfrm>
          <a:prstGeom prst="rect">
            <a:avLst/>
          </a:prstGeom>
          <a:effectLst>
            <a:softEdge rad="63500"/>
          </a:effectLst>
        </p:spPr>
      </p:pic>
      <p:sp>
        <p:nvSpPr>
          <p:cNvPr id="12" name="TextBox 11"/>
          <p:cNvSpPr txBox="1"/>
          <p:nvPr/>
        </p:nvSpPr>
        <p:spPr>
          <a:xfrm>
            <a:off x="5519349" y="3287038"/>
            <a:ext cx="5445211" cy="2985433"/>
          </a:xfrm>
          <a:prstGeom prst="rect">
            <a:avLst/>
          </a:prstGeom>
          <a:noFill/>
        </p:spPr>
        <p:txBody>
          <a:bodyPr wrap="square" rtlCol="0">
            <a:spAutoFit/>
          </a:bodyPr>
          <a:lstStyle/>
          <a:p>
            <a:endParaRPr lang="en-US" sz="2400" dirty="0">
              <a:latin typeface="Cambria" panose="02040503050406030204" pitchFamily="18" charset="0"/>
            </a:endParaRPr>
          </a:p>
          <a:p>
            <a:r>
              <a:rPr lang="en-US" sz="2400" dirty="0">
                <a:latin typeface="Cambria" panose="02040503050406030204" pitchFamily="18" charset="0"/>
              </a:rPr>
              <a:t>Eligible participants include:</a:t>
            </a:r>
          </a:p>
          <a:p>
            <a:pPr marL="800100" lvl="1" indent="-342900">
              <a:buFont typeface="Wingdings" panose="05000000000000000000" pitchFamily="2" charset="2"/>
              <a:buChar char="§"/>
            </a:pPr>
            <a:r>
              <a:rPr lang="en-US" sz="2000" dirty="0">
                <a:latin typeface="Cambria" panose="02040503050406030204" pitchFamily="18" charset="0"/>
              </a:rPr>
              <a:t>Nonprofit Educational or Public-Health Institutions</a:t>
            </a:r>
          </a:p>
          <a:p>
            <a:pPr marL="800100" lvl="1" indent="-342900">
              <a:buFont typeface="Wingdings" panose="05000000000000000000" pitchFamily="2" charset="2"/>
              <a:buChar char="§"/>
            </a:pPr>
            <a:r>
              <a:rPr lang="en-US" sz="2000" dirty="0">
                <a:latin typeface="Cambria" panose="02040503050406030204" pitchFamily="18" charset="0"/>
              </a:rPr>
              <a:t>501(c )3 Nonprofit Organizations</a:t>
            </a:r>
          </a:p>
          <a:p>
            <a:pPr marL="800100" lvl="1" indent="-342900">
              <a:buFont typeface="Wingdings" panose="05000000000000000000" pitchFamily="2" charset="2"/>
              <a:buChar char="§"/>
            </a:pPr>
            <a:r>
              <a:rPr lang="en-US" sz="2000" dirty="0">
                <a:latin typeface="Cambria" panose="02040503050406030204" pitchFamily="18" charset="0"/>
              </a:rPr>
              <a:t>Maryland Registered Nonprofits</a:t>
            </a:r>
          </a:p>
          <a:p>
            <a:pPr marL="800100" lvl="1" indent="-342900">
              <a:buFont typeface="Wingdings" panose="05000000000000000000" pitchFamily="2" charset="2"/>
              <a:buChar char="§"/>
            </a:pPr>
            <a:r>
              <a:rPr lang="en-US" sz="2000" dirty="0">
                <a:latin typeface="Cambria" panose="02040503050406030204" pitchFamily="18" charset="0"/>
              </a:rPr>
              <a:t>Schools</a:t>
            </a:r>
          </a:p>
          <a:p>
            <a:pPr marL="800100" lvl="1" indent="-342900">
              <a:buFont typeface="Wingdings" panose="05000000000000000000" pitchFamily="2" charset="2"/>
              <a:buChar char="§"/>
            </a:pPr>
            <a:r>
              <a:rPr lang="en-US" sz="2000" dirty="0">
                <a:latin typeface="Cambria" panose="02040503050406030204" pitchFamily="18" charset="0"/>
              </a:rPr>
              <a:t>Institutions of Higher Learning</a:t>
            </a:r>
          </a:p>
          <a:p>
            <a:pPr marL="800100" lvl="1" indent="-342900">
              <a:buFont typeface="Wingdings" panose="05000000000000000000" pitchFamily="2" charset="2"/>
              <a:buChar char="§"/>
            </a:pPr>
            <a:r>
              <a:rPr lang="en-US" sz="2000" dirty="0">
                <a:latin typeface="Cambria" panose="02040503050406030204" pitchFamily="18" charset="0"/>
              </a:rPr>
              <a:t>County Governments and Municipalities</a:t>
            </a:r>
          </a:p>
        </p:txBody>
      </p:sp>
      <p:pic>
        <p:nvPicPr>
          <p:cNvPr id="3" name="New Recording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3535" y="5879382"/>
            <a:ext cx="609600" cy="609600"/>
          </a:xfrm>
          <a:prstGeom prst="rect">
            <a:avLst/>
          </a:prstGeom>
        </p:spPr>
      </p:pic>
    </p:spTree>
    <p:extLst>
      <p:ext uri="{BB962C8B-B14F-4D97-AF65-F5344CB8AC3E}">
        <p14:creationId xmlns:p14="http://schemas.microsoft.com/office/powerpoint/2010/main" val="427818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3151" y="1508061"/>
            <a:ext cx="7361442" cy="4927907"/>
          </a:xfrm>
          <a:prstGeom prst="rect">
            <a:avLst/>
          </a:prstGeom>
        </p:spPr>
      </p:pic>
      <p:cxnSp>
        <p:nvCxnSpPr>
          <p:cNvPr id="6" name="Straight Connector 5"/>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548241" y="509155"/>
            <a:ext cx="10214263" cy="664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Questions &amp; Answers</a:t>
            </a:r>
            <a:endParaRPr lang="en-US" sz="3400" dirty="0">
              <a:solidFill>
                <a:srgbClr val="C00000"/>
              </a:solidFill>
              <a:effectLst/>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23027" y="2139396"/>
            <a:ext cx="4500865" cy="1077218"/>
          </a:xfrm>
          <a:prstGeom prst="rect">
            <a:avLst/>
          </a:prstGeom>
          <a:noFill/>
        </p:spPr>
        <p:txBody>
          <a:bodyPr wrap="square" rtlCol="0">
            <a:spAutoFit/>
          </a:bodyPr>
          <a:lstStyle/>
          <a:p>
            <a:pPr algn="ctr">
              <a:spcBef>
                <a:spcPts val="3000"/>
              </a:spcBef>
            </a:pPr>
            <a:r>
              <a:rPr lang="en-US" sz="3600" b="1" dirty="0">
                <a:solidFill>
                  <a:schemeClr val="bg1"/>
                </a:solidFill>
                <a:latin typeface="Cambria" panose="02040503050406030204" pitchFamily="18" charset="0"/>
              </a:rPr>
              <a:t>Thank you!</a:t>
            </a:r>
          </a:p>
          <a:p>
            <a:pPr algn="ctr"/>
            <a:endParaRPr lang="en-US" sz="2800" dirty="0">
              <a:latin typeface="Cambria" panose="020405030504060302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spTree>
    <p:extLst>
      <p:ext uri="{BB962C8B-B14F-4D97-AF65-F5344CB8AC3E}">
        <p14:creationId xmlns:p14="http://schemas.microsoft.com/office/powerpoint/2010/main" val="135013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812" y="1590052"/>
            <a:ext cx="3343704" cy="2507778"/>
          </a:xfrm>
          <a:prstGeom prst="rect">
            <a:avLst/>
          </a:prstGeom>
          <a:effectLst>
            <a:softEdge rad="63500"/>
          </a:effectLst>
        </p:spPr>
      </p:pic>
      <p:cxnSp>
        <p:nvCxnSpPr>
          <p:cNvPr id="6" name="Straight Connector 5"/>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548241" y="509155"/>
            <a:ext cx="10214263" cy="664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Capital Grants Overview</a:t>
            </a:r>
            <a:endParaRPr lang="en-US" sz="3400" dirty="0">
              <a:solidFill>
                <a:srgbClr val="C00000"/>
              </a:solidFill>
              <a:effectLst/>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sp>
        <p:nvSpPr>
          <p:cNvPr id="11" name="TextBox 10"/>
          <p:cNvSpPr txBox="1"/>
          <p:nvPr/>
        </p:nvSpPr>
        <p:spPr>
          <a:xfrm>
            <a:off x="858335" y="1850904"/>
            <a:ext cx="6388958" cy="3785652"/>
          </a:xfrm>
          <a:prstGeom prst="rect">
            <a:avLst/>
          </a:prstGeom>
          <a:noFill/>
        </p:spPr>
        <p:txBody>
          <a:bodyPr wrap="square" rtlCol="0">
            <a:spAutoFit/>
          </a:bodyPr>
          <a:lstStyle/>
          <a:p>
            <a:r>
              <a:rPr lang="en-US" sz="2400" dirty="0">
                <a:latin typeface="Cambria" panose="02040503050406030204" pitchFamily="18" charset="0"/>
              </a:rPr>
              <a:t>The projects that are funded offer benefits to local communities with a public purpose, and including :</a:t>
            </a:r>
          </a:p>
          <a:p>
            <a:endParaRPr lang="en-US" sz="2400" dirty="0">
              <a:latin typeface="Cambria" panose="02040503050406030204" pitchFamily="18" charset="0"/>
            </a:endParaRPr>
          </a:p>
          <a:p>
            <a:pPr marL="342900" indent="-342900">
              <a:buFont typeface="Wingdings" panose="05000000000000000000" pitchFamily="2" charset="2"/>
              <a:buChar char="§"/>
            </a:pPr>
            <a:r>
              <a:rPr lang="en-US" sz="2400" dirty="0">
                <a:latin typeface="Cambria" panose="02040503050406030204" pitchFamily="18" charset="0"/>
              </a:rPr>
              <a:t>Employment creation</a:t>
            </a:r>
          </a:p>
          <a:p>
            <a:pPr marL="342900" indent="-342900">
              <a:buFont typeface="Wingdings" panose="05000000000000000000" pitchFamily="2" charset="2"/>
              <a:buChar char="§"/>
            </a:pPr>
            <a:r>
              <a:rPr lang="en-US" sz="2400" dirty="0">
                <a:latin typeface="Cambria" panose="02040503050406030204" pitchFamily="18" charset="0"/>
              </a:rPr>
              <a:t>Community development</a:t>
            </a:r>
          </a:p>
          <a:p>
            <a:pPr marL="342900" indent="-342900">
              <a:buFont typeface="Wingdings" panose="05000000000000000000" pitchFamily="2" charset="2"/>
              <a:buChar char="§"/>
            </a:pPr>
            <a:r>
              <a:rPr lang="en-US" sz="2400" dirty="0">
                <a:latin typeface="Cambria" panose="02040503050406030204" pitchFamily="18" charset="0"/>
              </a:rPr>
              <a:t>Economic gain</a:t>
            </a:r>
          </a:p>
          <a:p>
            <a:pPr marL="342900" indent="-342900">
              <a:buFont typeface="Wingdings" panose="05000000000000000000" pitchFamily="2" charset="2"/>
              <a:buChar char="§"/>
            </a:pPr>
            <a:r>
              <a:rPr lang="en-US" sz="2400" dirty="0">
                <a:latin typeface="Cambria" panose="02040503050406030204" pitchFamily="18" charset="0"/>
              </a:rPr>
              <a:t>Contracting opportunities for</a:t>
            </a:r>
          </a:p>
          <a:p>
            <a:pPr lvl="1"/>
            <a:r>
              <a:rPr lang="en-US" sz="2400" dirty="0">
                <a:latin typeface="Cambria" panose="02040503050406030204" pitchFamily="18" charset="0"/>
              </a:rPr>
              <a:t>local businesses</a:t>
            </a:r>
          </a:p>
          <a:p>
            <a:pPr marL="800100" lvl="1" indent="-342900">
              <a:buFont typeface="Wingdings" panose="05000000000000000000" pitchFamily="2" charset="2"/>
              <a:buChar char="§"/>
            </a:pPr>
            <a:endParaRPr lang="en-US" sz="2400" dirty="0">
              <a:latin typeface="Cambria" panose="020405030504060302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214" y="3881998"/>
            <a:ext cx="3693376" cy="2448870"/>
          </a:xfrm>
          <a:prstGeom prst="rect">
            <a:avLst/>
          </a:prstGeom>
          <a:effectLst>
            <a:softEdge rad="63500"/>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519" y="4228354"/>
            <a:ext cx="2957985" cy="1971990"/>
          </a:xfrm>
          <a:prstGeom prst="rect">
            <a:avLst/>
          </a:prstGeom>
          <a:effectLst>
            <a:softEdge rad="63500"/>
          </a:effectLst>
        </p:spPr>
      </p:pic>
    </p:spTree>
    <p:extLst>
      <p:ext uri="{BB962C8B-B14F-4D97-AF65-F5344CB8AC3E}">
        <p14:creationId xmlns:p14="http://schemas.microsoft.com/office/powerpoint/2010/main" val="19308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548241" y="509155"/>
            <a:ext cx="10214263" cy="664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Capital Grants Overview</a:t>
            </a:r>
            <a:endParaRPr lang="en-US" sz="3400" dirty="0">
              <a:solidFill>
                <a:srgbClr val="C00000"/>
              </a:solidFill>
              <a:effectLst/>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sp>
        <p:nvSpPr>
          <p:cNvPr id="11" name="TextBox 10"/>
          <p:cNvSpPr txBox="1"/>
          <p:nvPr/>
        </p:nvSpPr>
        <p:spPr>
          <a:xfrm>
            <a:off x="1537858" y="1953167"/>
            <a:ext cx="9187542" cy="1723549"/>
          </a:xfrm>
          <a:prstGeom prst="rect">
            <a:avLst/>
          </a:prstGeom>
          <a:noFill/>
        </p:spPr>
        <p:txBody>
          <a:bodyPr wrap="square" rtlCol="0">
            <a:spAutoFit/>
          </a:bodyPr>
          <a:lstStyle/>
          <a:p>
            <a:r>
              <a:rPr lang="en-US" sz="2800" dirty="0">
                <a:latin typeface="Cambria" panose="02040503050406030204" pitchFamily="18" charset="0"/>
              </a:rPr>
              <a:t>Currently, $1.4 billion in Capital Grants are funding 1,479 local infrastructure projects across the State.</a:t>
            </a:r>
          </a:p>
          <a:p>
            <a:pPr marL="800100" lvl="1" indent="-342900">
              <a:buFont typeface="Arial" panose="020B0604020202020204" pitchFamily="34" charset="0"/>
              <a:buChar char="•"/>
            </a:pPr>
            <a:r>
              <a:rPr lang="en-US" dirty="0">
                <a:latin typeface="Cambria" panose="02040503050406030204" pitchFamily="18" charset="0"/>
              </a:rPr>
              <a:t>The 2019 Maryland Consolidated Capital Bond Loan (MCCBL) bill authorized 310 funding requests for local initiatives for a total of $193 million.</a:t>
            </a:r>
            <a:endParaRPr lang="en-US" sz="1400" dirty="0">
              <a:latin typeface="Cambria" panose="02040503050406030204" pitchFamily="18" charset="0"/>
            </a:endParaRPr>
          </a:p>
          <a:p>
            <a:pPr lvl="1"/>
            <a:endParaRPr lang="en-US" sz="1400" dirty="0">
              <a:latin typeface="Cambria" panose="020405030504060302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35" y="4739195"/>
            <a:ext cx="2562761" cy="1708507"/>
          </a:xfrm>
          <a:prstGeom prst="rect">
            <a:avLst/>
          </a:prstGeom>
          <a:effectLst>
            <a:softEdge rad="3175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501" y="4469736"/>
            <a:ext cx="3348833" cy="1977966"/>
          </a:xfrm>
          <a:prstGeom prst="rect">
            <a:avLst/>
          </a:prstGeom>
          <a:effectLst>
            <a:softEdge rad="3175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8633" y="4846359"/>
            <a:ext cx="3042552" cy="1601343"/>
          </a:xfrm>
          <a:prstGeom prst="rect">
            <a:avLst/>
          </a:prstGeom>
        </p:spPr>
      </p:pic>
    </p:spTree>
    <p:extLst>
      <p:ext uri="{BB962C8B-B14F-4D97-AF65-F5344CB8AC3E}">
        <p14:creationId xmlns:p14="http://schemas.microsoft.com/office/powerpoint/2010/main" val="87553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503" y="407287"/>
            <a:ext cx="10515600" cy="759459"/>
          </a:xfrm>
        </p:spPr>
        <p:txBody>
          <a:bodyPr>
            <a:normAutofit fontScale="90000"/>
          </a:bodyPr>
          <a:lstStyle/>
          <a:p>
            <a:pPr lvl="0">
              <a:lnSpc>
                <a:spcPct val="100000"/>
              </a:lnSpc>
              <a:spcBef>
                <a:spcPts val="0"/>
              </a:spcBef>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  </a:t>
            </a:r>
            <a:r>
              <a:rPr lang="en-US" sz="40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Capital Grant Projects: General Assembly Website </a:t>
            </a:r>
            <a:br>
              <a:rPr lang="en-US" sz="3100" dirty="0">
                <a:solidFill>
                  <a:srgbClr val="C00000"/>
                </a:solidFill>
                <a:latin typeface="Calibri" panose="020F0502020204030204"/>
                <a:ea typeface="Calibri" panose="020F0502020204030204" pitchFamily="34" charset="0"/>
                <a:cs typeface="Times New Roman" panose="02020603050405020304" pitchFamily="18" charset="0"/>
              </a:rPr>
            </a:br>
            <a:endParaRPr lang="en-US" dirty="0"/>
          </a:p>
        </p:txBody>
      </p:sp>
      <p:pic>
        <p:nvPicPr>
          <p:cNvPr id="4" name="Picture 3"/>
          <p:cNvPicPr>
            <a:picLocks noChangeAspect="1"/>
          </p:cNvPicPr>
          <p:nvPr/>
        </p:nvPicPr>
        <p:blipFill>
          <a:blip r:embed="rId3"/>
          <a:stretch>
            <a:fillRect/>
          </a:stretch>
        </p:blipFill>
        <p:spPr>
          <a:xfrm>
            <a:off x="164504" y="162150"/>
            <a:ext cx="1359526" cy="847417"/>
          </a:xfrm>
          <a:prstGeom prst="rect">
            <a:avLst/>
          </a:prstGeom>
        </p:spPr>
      </p:pic>
      <p:pic>
        <p:nvPicPr>
          <p:cNvPr id="5" name="Picture 4"/>
          <p:cNvPicPr>
            <a:picLocks noChangeAspect="1"/>
          </p:cNvPicPr>
          <p:nvPr/>
        </p:nvPicPr>
        <p:blipFill>
          <a:blip r:embed="rId4"/>
          <a:stretch>
            <a:fillRect/>
          </a:stretch>
        </p:blipFill>
        <p:spPr>
          <a:xfrm>
            <a:off x="981012" y="796066"/>
            <a:ext cx="10229975" cy="45719"/>
          </a:xfrm>
          <a:prstGeom prst="rect">
            <a:avLst/>
          </a:prstGeom>
        </p:spPr>
      </p:pic>
      <p:pic>
        <p:nvPicPr>
          <p:cNvPr id="6" name="Picture 5"/>
          <p:cNvPicPr>
            <a:picLocks noChangeAspect="1"/>
          </p:cNvPicPr>
          <p:nvPr/>
        </p:nvPicPr>
        <p:blipFill>
          <a:blip r:embed="rId4"/>
          <a:stretch>
            <a:fillRect/>
          </a:stretch>
        </p:blipFill>
        <p:spPr>
          <a:xfrm>
            <a:off x="981012" y="201280"/>
            <a:ext cx="10229975" cy="243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583975"/>
            <a:ext cx="10058400" cy="4772375"/>
          </a:xfrm>
          <a:prstGeom prst="rect">
            <a:avLst/>
          </a:prstGeom>
        </p:spPr>
      </p:pic>
      <p:sp>
        <p:nvSpPr>
          <p:cNvPr id="3" name="TextBox 2"/>
          <p:cNvSpPr txBox="1"/>
          <p:nvPr/>
        </p:nvSpPr>
        <p:spPr>
          <a:xfrm>
            <a:off x="1524030" y="991803"/>
            <a:ext cx="7559010" cy="369332"/>
          </a:xfrm>
          <a:prstGeom prst="rect">
            <a:avLst/>
          </a:prstGeom>
          <a:noFill/>
        </p:spPr>
        <p:txBody>
          <a:bodyPr wrap="square" rtlCol="0">
            <a:spAutoFit/>
          </a:bodyPr>
          <a:lstStyle/>
          <a:p>
            <a:pPr algn="ctr"/>
            <a:r>
              <a:rPr lang="en-US" dirty="0">
                <a:hlinkClick r:id="rId6"/>
              </a:rPr>
              <a:t>http://mgaleg.maryland.gov/mgawebsite</a:t>
            </a:r>
            <a:r>
              <a:rPr lang="en-US" dirty="0"/>
              <a:t> </a:t>
            </a:r>
          </a:p>
        </p:txBody>
      </p:sp>
      <p:sp>
        <p:nvSpPr>
          <p:cNvPr id="8" name="Date Placeholder 7"/>
          <p:cNvSpPr>
            <a:spLocks noGrp="1"/>
          </p:cNvSpPr>
          <p:nvPr>
            <p:ph type="dt" sz="half" idx="10"/>
          </p:nvPr>
        </p:nvSpPr>
        <p:spPr/>
        <p:txBody>
          <a:bodyPr/>
          <a:lstStyle/>
          <a:p>
            <a:fld id="{A9A4BD17-32D4-4E56-815E-538DDCED41C2}" type="datetime1">
              <a:rPr lang="en-US" smtClean="0"/>
              <a:t>4/27/2021</a:t>
            </a:fld>
            <a:endParaRPr lang="en-US"/>
          </a:p>
        </p:txBody>
      </p:sp>
    </p:spTree>
    <p:extLst>
      <p:ext uri="{BB962C8B-B14F-4D97-AF65-F5344CB8AC3E}">
        <p14:creationId xmlns:p14="http://schemas.microsoft.com/office/powerpoint/2010/main" val="359243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548241" y="509155"/>
            <a:ext cx="10214263" cy="664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Capital Grant Projects: General Assembly Website</a:t>
            </a:r>
            <a:endParaRPr lang="en-US" sz="3400" dirty="0">
              <a:solidFill>
                <a:srgbClr val="C00000"/>
              </a:solidFill>
              <a:effectLst/>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35" y="1850904"/>
            <a:ext cx="10058400" cy="4766862"/>
          </a:xfrm>
          <a:prstGeom prst="rect">
            <a:avLst/>
          </a:prstGeom>
        </p:spPr>
      </p:pic>
      <p:sp>
        <p:nvSpPr>
          <p:cNvPr id="3" name="TextBox 2"/>
          <p:cNvSpPr txBox="1"/>
          <p:nvPr/>
        </p:nvSpPr>
        <p:spPr>
          <a:xfrm>
            <a:off x="2809054" y="1263701"/>
            <a:ext cx="6395905" cy="369332"/>
          </a:xfrm>
          <a:prstGeom prst="rect">
            <a:avLst/>
          </a:prstGeom>
          <a:noFill/>
        </p:spPr>
        <p:txBody>
          <a:bodyPr wrap="square" rtlCol="0">
            <a:spAutoFit/>
          </a:bodyPr>
          <a:lstStyle/>
          <a:p>
            <a:r>
              <a:rPr lang="en-US">
                <a:hlinkClick r:id="rId5"/>
              </a:rPr>
              <a:t>http://mgaleg.maryland.gov/mgawebsite/Budget/BondInitiatives</a:t>
            </a:r>
            <a:endParaRPr lang="en-US" dirty="0"/>
          </a:p>
        </p:txBody>
      </p:sp>
    </p:spTree>
    <p:extLst>
      <p:ext uri="{BB962C8B-B14F-4D97-AF65-F5344CB8AC3E}">
        <p14:creationId xmlns:p14="http://schemas.microsoft.com/office/powerpoint/2010/main" val="144303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37858" y="427746"/>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779888" y="463643"/>
            <a:ext cx="10214263" cy="664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Capital Grant Projects</a:t>
            </a:r>
            <a:endParaRPr lang="en-US" sz="3400" dirty="0">
              <a:solidFill>
                <a:srgbClr val="C00000"/>
              </a:solidFill>
              <a:effectLst/>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482" y="1277069"/>
            <a:ext cx="8319777" cy="5167861"/>
          </a:xfrm>
          <a:prstGeom prst="rect">
            <a:avLst/>
          </a:prstGeom>
        </p:spPr>
      </p:pic>
    </p:spTree>
    <p:extLst>
      <p:ext uri="{BB962C8B-B14F-4D97-AF65-F5344CB8AC3E}">
        <p14:creationId xmlns:p14="http://schemas.microsoft.com/office/powerpoint/2010/main" val="145651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548243" y="394072"/>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18"/>
          <p:cNvSpPr txBox="1"/>
          <p:nvPr/>
        </p:nvSpPr>
        <p:spPr>
          <a:xfrm>
            <a:off x="1548241" y="509155"/>
            <a:ext cx="10214263" cy="664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400"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Capital Grant Projects</a:t>
            </a:r>
            <a:endParaRPr lang="en-US" sz="3400" dirty="0">
              <a:solidFill>
                <a:srgbClr val="C00000"/>
              </a:solidFill>
              <a:effectLst/>
              <a:ea typeface="Calibri" panose="020F0502020204030204" pitchFamily="34" charset="0"/>
              <a:cs typeface="Times New Roman" panose="02020603050405020304" pitchFamily="18" charset="0"/>
            </a:endParaRPr>
          </a:p>
        </p:txBody>
      </p:sp>
      <p:cxnSp>
        <p:nvCxnSpPr>
          <p:cNvPr id="14" name="Straight Connector 13"/>
          <p:cNvCxnSpPr/>
          <p:nvPr/>
        </p:nvCxnSpPr>
        <p:spPr>
          <a:xfrm>
            <a:off x="1548240" y="1174015"/>
            <a:ext cx="10214263" cy="12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13" y="146254"/>
            <a:ext cx="1359045" cy="8470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141" y="1277069"/>
            <a:ext cx="7360460" cy="5408652"/>
          </a:xfrm>
          <a:prstGeom prst="rect">
            <a:avLst/>
          </a:prstGeom>
        </p:spPr>
      </p:pic>
      <p:sp>
        <p:nvSpPr>
          <p:cNvPr id="3" name="Oval 2"/>
          <p:cNvSpPr/>
          <p:nvPr/>
        </p:nvSpPr>
        <p:spPr>
          <a:xfrm>
            <a:off x="3259428" y="1448715"/>
            <a:ext cx="434897" cy="4932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247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C00000"/>
          </a:solidFill>
        </a:ln>
      </a:spPr>
      <a:bodyPr/>
      <a:lstStyle/>
      <a:style>
        <a:lnRef idx="1">
          <a:schemeClr val="accent2"/>
        </a:lnRef>
        <a:fillRef idx="0">
          <a:schemeClr val="accent2"/>
        </a:fillRef>
        <a:effectRef idx="0">
          <a:schemeClr val="accent2"/>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D0D083E7FAB04AB299AC84F5788571" ma:contentTypeVersion="5" ma:contentTypeDescription="Create a new document." ma:contentTypeScope="" ma:versionID="0153e3e9e2cf96d6ebd45bbf1b60731d">
  <xsd:schema xmlns:xsd="http://www.w3.org/2001/XMLSchema" xmlns:xs="http://www.w3.org/2001/XMLSchema" xmlns:p="http://schemas.microsoft.com/office/2006/metadata/properties" xmlns:ns1="http://schemas.microsoft.com/sharepoint/v3" targetNamespace="http://schemas.microsoft.com/office/2006/metadata/properties" ma:root="true" ma:fieldsID="95ddc1de1aca1ad025dda75787f52e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D058D4-88C1-4C5D-A7C4-AFA820A9C488}"/>
</file>

<file path=customXml/itemProps2.xml><?xml version="1.0" encoding="utf-8"?>
<ds:datastoreItem xmlns:ds="http://schemas.openxmlformats.org/officeDocument/2006/customXml" ds:itemID="{2434D273-9CE2-4A3D-96D4-A8B0DDBAA3CC}"/>
</file>

<file path=customXml/itemProps3.xml><?xml version="1.0" encoding="utf-8"?>
<ds:datastoreItem xmlns:ds="http://schemas.openxmlformats.org/officeDocument/2006/customXml" ds:itemID="{81711758-AD01-49A8-AACE-99CD41E25DD1}"/>
</file>

<file path=docProps/app.xml><?xml version="1.0" encoding="utf-8"?>
<Properties xmlns="http://schemas.openxmlformats.org/officeDocument/2006/extended-properties" xmlns:vt="http://schemas.openxmlformats.org/officeDocument/2006/docPropsVTypes">
  <TotalTime>14058</TotalTime>
  <Words>1471</Words>
  <Application>Microsoft Office PowerPoint</Application>
  <PresentationFormat>Widescreen</PresentationFormat>
  <Paragraphs>272</Paragraphs>
  <Slides>30</Slides>
  <Notes>28</Notes>
  <HiddenSlides>0</HiddenSlides>
  <MMClips>7</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Calibri Light</vt:lpstr>
      <vt:lpstr>Cambria</vt:lpstr>
      <vt:lpstr>Footlight MT Light</vt:lpstr>
      <vt:lpstr>Wingdings</vt:lpstr>
      <vt:lpstr>Office Theme</vt:lpstr>
      <vt:lpstr>Document</vt:lpstr>
      <vt:lpstr>PowerPoint Presentation</vt:lpstr>
      <vt:lpstr> “Demystifying the Capital Grants Process” Presented by  The DGS Capital Grants &amp; Loans Program Office   </vt:lpstr>
      <vt:lpstr>PowerPoint Presentation</vt:lpstr>
      <vt:lpstr>PowerPoint Presentation</vt:lpstr>
      <vt:lpstr>PowerPoint Presentation</vt:lpstr>
      <vt:lpstr>  Capital Grant Projects: General Assembly Website  </vt:lpstr>
      <vt:lpstr>PowerPoint Presentation</vt:lpstr>
      <vt:lpstr>PowerPoint Presentation</vt:lpstr>
      <vt:lpstr>PowerPoint Presentation</vt:lpstr>
      <vt:lpstr>PowerPoint Presentation</vt:lpstr>
      <vt:lpstr>First Mile Stable Exhibit Opening </vt:lpstr>
      <vt:lpstr>PowerPoint Presentation</vt:lpstr>
      <vt:lpstr>  Capital Grant Process </vt:lpstr>
      <vt:lpstr> Step 1: Submit your Capital Grant Project Information</vt:lpstr>
      <vt:lpstr>PowerPoint Presentation</vt:lpstr>
      <vt:lpstr>House Bill 101 Maryland Consolidated Capital Bond Loans: Maryland Historical Trust  </vt:lpstr>
      <vt:lpstr>Compliance with Applicable Law: Religious Purposes</vt:lpstr>
      <vt:lpstr> Compliance with Applicable Law: 2 Year Rule   </vt:lpstr>
      <vt:lpstr> Compliance with Applicable Law: 2 Year Rule (Con’t)  </vt:lpstr>
      <vt:lpstr> Compliance with Applicable Law: 7 Year Rule  </vt:lpstr>
      <vt:lpstr> Step 2: Submit your Procurement/Contract Information</vt:lpstr>
      <vt:lpstr> Step 3: Submit Proof of Expending your Matching Fund*</vt:lpstr>
      <vt:lpstr>PowerPoint Presentation</vt:lpstr>
      <vt:lpstr>Hard Match </vt:lpstr>
      <vt:lpstr>PowerPoint Presentation</vt:lpstr>
      <vt:lpstr> Step 4: Submit your Request for Payment</vt:lpstr>
      <vt:lpstr>PowerPoint Presentation</vt:lpstr>
      <vt:lpstr> Step 5: Submit your Closing Reports</vt:lpstr>
      <vt:lpstr>S  Capital Grants Program Contact</vt:lpstr>
      <vt:lpstr>PowerPoint Presentation</vt:lpstr>
    </vt:vector>
  </TitlesOfParts>
  <Company>State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Cristen Ervin</dc:creator>
  <cp:lastModifiedBy>Jack Howard</cp:lastModifiedBy>
  <cp:revision>331</cp:revision>
  <cp:lastPrinted>2020-03-11T19:42:14Z</cp:lastPrinted>
  <dcterms:created xsi:type="dcterms:W3CDTF">2016-06-03T13:03:23Z</dcterms:created>
  <dcterms:modified xsi:type="dcterms:W3CDTF">2021-04-27T15:05:45Z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0x01010035D0D083E7FAB04AB299AC84F5788571</vt:lpwstr>
  </property>
  <property fmtid="{D5CDD505-2E9C-101B-9397-08002B2CF9AE}" pid="3" name="Order">
    <vt:r8>334900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